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8"/>
  </p:notesMasterIdLst>
  <p:handoutMasterIdLst>
    <p:handoutMasterId r:id="rId69"/>
  </p:handoutMasterIdLst>
  <p:sldIdLst>
    <p:sldId id="256" r:id="rId2"/>
    <p:sldId id="378" r:id="rId3"/>
    <p:sldId id="659" r:id="rId4"/>
    <p:sldId id="633" r:id="rId5"/>
    <p:sldId id="634" r:id="rId6"/>
    <p:sldId id="380" r:id="rId7"/>
    <p:sldId id="337" r:id="rId8"/>
    <p:sldId id="636" r:id="rId9"/>
    <p:sldId id="637" r:id="rId10"/>
    <p:sldId id="638" r:id="rId11"/>
    <p:sldId id="639" r:id="rId12"/>
    <p:sldId id="640" r:id="rId13"/>
    <p:sldId id="641" r:id="rId14"/>
    <p:sldId id="642" r:id="rId15"/>
    <p:sldId id="643" r:id="rId16"/>
    <p:sldId id="644" r:id="rId17"/>
    <p:sldId id="645" r:id="rId18"/>
    <p:sldId id="646" r:id="rId19"/>
    <p:sldId id="647" r:id="rId20"/>
    <p:sldId id="648" r:id="rId21"/>
    <p:sldId id="649" r:id="rId22"/>
    <p:sldId id="650" r:id="rId23"/>
    <p:sldId id="651" r:id="rId24"/>
    <p:sldId id="652" r:id="rId25"/>
    <p:sldId id="653" r:id="rId26"/>
    <p:sldId id="654" r:id="rId27"/>
    <p:sldId id="655" r:id="rId28"/>
    <p:sldId id="383" r:id="rId29"/>
    <p:sldId id="387" r:id="rId30"/>
    <p:sldId id="388" r:id="rId31"/>
    <p:sldId id="389" r:id="rId32"/>
    <p:sldId id="513" r:id="rId33"/>
    <p:sldId id="390" r:id="rId34"/>
    <p:sldId id="391" r:id="rId35"/>
    <p:sldId id="407" r:id="rId36"/>
    <p:sldId id="393" r:id="rId37"/>
    <p:sldId id="394" r:id="rId38"/>
    <p:sldId id="395" r:id="rId39"/>
    <p:sldId id="514" r:id="rId40"/>
    <p:sldId id="396" r:id="rId41"/>
    <p:sldId id="397" r:id="rId42"/>
    <p:sldId id="398" r:id="rId43"/>
    <p:sldId id="400" r:id="rId44"/>
    <p:sldId id="401" r:id="rId45"/>
    <p:sldId id="404" r:id="rId46"/>
    <p:sldId id="405" r:id="rId47"/>
    <p:sldId id="547" r:id="rId48"/>
    <p:sldId id="535" r:id="rId49"/>
    <p:sldId id="536" r:id="rId50"/>
    <p:sldId id="538" r:id="rId51"/>
    <p:sldId id="539" r:id="rId52"/>
    <p:sldId id="540" r:id="rId53"/>
    <p:sldId id="543" r:id="rId54"/>
    <p:sldId id="598" r:id="rId55"/>
    <p:sldId id="599" r:id="rId56"/>
    <p:sldId id="600" r:id="rId57"/>
    <p:sldId id="601" r:id="rId58"/>
    <p:sldId id="602" r:id="rId59"/>
    <p:sldId id="603" r:id="rId60"/>
    <p:sldId id="604" r:id="rId61"/>
    <p:sldId id="605" r:id="rId62"/>
    <p:sldId id="606" r:id="rId63"/>
    <p:sldId id="607" r:id="rId64"/>
    <p:sldId id="608" r:id="rId65"/>
    <p:sldId id="357" r:id="rId66"/>
    <p:sldId id="369" r:id="rId67"/>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a:srgbClr val="800000"/>
    <a:srgbClr val="000099"/>
    <a:srgbClr val="003366"/>
    <a:srgbClr val="CCFF33"/>
    <a:srgbClr val="FFCCFF"/>
    <a:srgbClr val="006699"/>
    <a:srgbClr val="3366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97893" autoAdjust="0"/>
  </p:normalViewPr>
  <p:slideViewPr>
    <p:cSldViewPr>
      <p:cViewPr>
        <p:scale>
          <a:sx n="104" d="100"/>
          <a:sy n="104" d="100"/>
        </p:scale>
        <p:origin x="-1824" y="-282"/>
      </p:cViewPr>
      <p:guideLst>
        <p:guide orient="horz" pos="2160"/>
        <p:guide pos="2880"/>
      </p:guideLst>
    </p:cSldViewPr>
  </p:slideViewPr>
  <p:outlineViewPr>
    <p:cViewPr>
      <p:scale>
        <a:sx n="33" d="100"/>
        <a:sy n="33" d="100"/>
      </p:scale>
      <p:origin x="96" y="58200"/>
    </p:cViewPr>
  </p:outlineViewPr>
  <p:notesTextViewPr>
    <p:cViewPr>
      <p:scale>
        <a:sx n="100" d="100"/>
        <a:sy n="100" d="100"/>
      </p:scale>
      <p:origin x="0" y="0"/>
    </p:cViewPr>
  </p:notesTextViewPr>
  <p:sorterViewPr>
    <p:cViewPr>
      <p:scale>
        <a:sx n="112" d="100"/>
        <a:sy n="112" d="100"/>
      </p:scale>
      <p:origin x="0" y="0"/>
    </p:cViewPr>
  </p:sorterViewPr>
  <p:notesViewPr>
    <p:cSldViewPr>
      <p:cViewPr varScale="1">
        <p:scale>
          <a:sx n="75" d="100"/>
          <a:sy n="75" d="100"/>
        </p:scale>
        <p:origin x="-2220" y="-9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7125" cy="511492"/>
          </a:xfrm>
          <a:prstGeom prst="rect">
            <a:avLst/>
          </a:prstGeom>
        </p:spPr>
        <p:txBody>
          <a:bodyPr vert="horz" lIns="95070" tIns="47535" rIns="95070" bIns="47535"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sz="quarter" idx="1"/>
          </p:nvPr>
        </p:nvSpPr>
        <p:spPr>
          <a:xfrm>
            <a:off x="4021037" y="1"/>
            <a:ext cx="3077125" cy="511492"/>
          </a:xfrm>
          <a:prstGeom prst="rect">
            <a:avLst/>
          </a:prstGeom>
        </p:spPr>
        <p:txBody>
          <a:bodyPr vert="horz" lIns="95070" tIns="47535" rIns="95070" bIns="47535" rtlCol="0"/>
          <a:lstStyle>
            <a:lvl1pPr algn="r">
              <a:defRPr sz="1200">
                <a:latin typeface="Arial" charset="0"/>
                <a:ea typeface="新細明體" charset="-120"/>
              </a:defRPr>
            </a:lvl1pPr>
          </a:lstStyle>
          <a:p>
            <a:pPr>
              <a:defRPr/>
            </a:pPr>
            <a:fld id="{E519027B-8A28-42AF-B2F0-498D2CB14E4E}" type="datetimeFigureOut">
              <a:rPr lang="zh-TW" altLang="en-US"/>
              <a:pPr>
                <a:defRPr/>
              </a:pPr>
              <a:t>2015/12/8</a:t>
            </a:fld>
            <a:endParaRPr lang="zh-TW" altLang="en-US"/>
          </a:p>
        </p:txBody>
      </p:sp>
      <p:sp>
        <p:nvSpPr>
          <p:cNvPr id="4" name="頁尾版面配置區 3"/>
          <p:cNvSpPr>
            <a:spLocks noGrp="1"/>
          </p:cNvSpPr>
          <p:nvPr>
            <p:ph type="ftr" sz="quarter" idx="2"/>
          </p:nvPr>
        </p:nvSpPr>
        <p:spPr>
          <a:xfrm>
            <a:off x="0" y="9720733"/>
            <a:ext cx="3077125" cy="511492"/>
          </a:xfrm>
          <a:prstGeom prst="rect">
            <a:avLst/>
          </a:prstGeom>
        </p:spPr>
        <p:txBody>
          <a:bodyPr vert="horz" lIns="95070" tIns="47535" rIns="95070" bIns="47535" rtlCol="0" anchor="b"/>
          <a:lstStyle>
            <a:lvl1pPr algn="l">
              <a:defRPr sz="1200">
                <a:latin typeface="Arial" charset="0"/>
                <a:ea typeface="新細明體" charset="-120"/>
              </a:defRPr>
            </a:lvl1pPr>
          </a:lstStyle>
          <a:p>
            <a:pPr>
              <a:defRPr/>
            </a:pPr>
            <a:endParaRPr lang="zh-TW" altLang="en-US"/>
          </a:p>
        </p:txBody>
      </p:sp>
      <p:sp>
        <p:nvSpPr>
          <p:cNvPr id="5" name="投影片編號版面配置區 4"/>
          <p:cNvSpPr>
            <a:spLocks noGrp="1"/>
          </p:cNvSpPr>
          <p:nvPr>
            <p:ph type="sldNum" sz="quarter" idx="3"/>
          </p:nvPr>
        </p:nvSpPr>
        <p:spPr>
          <a:xfrm>
            <a:off x="4021037" y="9720733"/>
            <a:ext cx="3077125" cy="511492"/>
          </a:xfrm>
          <a:prstGeom prst="rect">
            <a:avLst/>
          </a:prstGeom>
        </p:spPr>
        <p:txBody>
          <a:bodyPr vert="horz" lIns="95070" tIns="47535" rIns="95070" bIns="47535" rtlCol="0" anchor="b"/>
          <a:lstStyle>
            <a:lvl1pPr algn="r">
              <a:defRPr sz="1200">
                <a:latin typeface="Arial" charset="0"/>
                <a:ea typeface="新細明體" charset="-120"/>
              </a:defRPr>
            </a:lvl1pPr>
          </a:lstStyle>
          <a:p>
            <a:pPr>
              <a:defRPr/>
            </a:pPr>
            <a:fld id="{D90FD210-3374-4452-BAF8-5A09AE7FF1E8}" type="slidenum">
              <a:rPr lang="zh-TW" altLang="en-US"/>
              <a:pPr>
                <a:defRPr/>
              </a:pPr>
              <a:t>‹#›</a:t>
            </a:fld>
            <a:endParaRPr lang="zh-TW" altLang="en-US"/>
          </a:p>
        </p:txBody>
      </p:sp>
    </p:spTree>
    <p:extLst>
      <p:ext uri="{BB962C8B-B14F-4D97-AF65-F5344CB8AC3E}">
        <p14:creationId xmlns:p14="http://schemas.microsoft.com/office/powerpoint/2010/main" val="221520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77125"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lvl1pPr>
              <a:defRPr sz="1200">
                <a:latin typeface="Arial" charset="0"/>
                <a:ea typeface="新細明體" charset="-120"/>
              </a:defRPr>
            </a:lvl1pPr>
          </a:lstStyle>
          <a:p>
            <a:pPr>
              <a:defRPr/>
            </a:pPr>
            <a:endParaRPr lang="en-US" altLang="zh-TW" dirty="0"/>
          </a:p>
        </p:txBody>
      </p:sp>
      <p:sp>
        <p:nvSpPr>
          <p:cNvPr id="5123" name="Rectangle 3"/>
          <p:cNvSpPr>
            <a:spLocks noGrp="1" noChangeArrowheads="1"/>
          </p:cNvSpPr>
          <p:nvPr>
            <p:ph type="dt" idx="1"/>
          </p:nvPr>
        </p:nvSpPr>
        <p:spPr bwMode="auto">
          <a:xfrm>
            <a:off x="4021037" y="1"/>
            <a:ext cx="3077125"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lvl1pPr algn="r">
              <a:defRPr sz="1200">
                <a:latin typeface="Arial" charset="0"/>
                <a:ea typeface="新細明體" charset="-120"/>
              </a:defRPr>
            </a:lvl1pPr>
          </a:lstStyle>
          <a:p>
            <a:pPr>
              <a:defRPr/>
            </a:pPr>
            <a:endParaRPr lang="en-US" altLang="zh-TW" dirty="0"/>
          </a:p>
        </p:txBody>
      </p:sp>
      <p:sp>
        <p:nvSpPr>
          <p:cNvPr id="6144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9931" y="4861562"/>
            <a:ext cx="5679440" cy="460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126" name="Rectangle 6"/>
          <p:cNvSpPr>
            <a:spLocks noGrp="1" noChangeArrowheads="1"/>
          </p:cNvSpPr>
          <p:nvPr>
            <p:ph type="ftr" sz="quarter" idx="4"/>
          </p:nvPr>
        </p:nvSpPr>
        <p:spPr bwMode="auto">
          <a:xfrm>
            <a:off x="0" y="9720733"/>
            <a:ext cx="3077125"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b" anchorCtr="0" compatLnSpc="1">
            <a:prstTxWarp prst="textNoShape">
              <a:avLst/>
            </a:prstTxWarp>
          </a:bodyPr>
          <a:lstStyle>
            <a:lvl1pPr>
              <a:defRPr sz="1200">
                <a:latin typeface="Arial" charset="0"/>
                <a:ea typeface="新細明體" charset="-120"/>
              </a:defRPr>
            </a:lvl1pPr>
          </a:lstStyle>
          <a:p>
            <a:pPr>
              <a:defRPr/>
            </a:pPr>
            <a:endParaRPr lang="en-US" altLang="zh-TW" dirty="0"/>
          </a:p>
        </p:txBody>
      </p:sp>
      <p:sp>
        <p:nvSpPr>
          <p:cNvPr id="5127" name="Rectangle 7"/>
          <p:cNvSpPr>
            <a:spLocks noGrp="1" noChangeArrowheads="1"/>
          </p:cNvSpPr>
          <p:nvPr>
            <p:ph type="sldNum" sz="quarter" idx="5"/>
          </p:nvPr>
        </p:nvSpPr>
        <p:spPr bwMode="auto">
          <a:xfrm>
            <a:off x="4021037" y="9720733"/>
            <a:ext cx="3077125" cy="5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70" tIns="47535" rIns="95070" bIns="47535" numCol="1" anchor="b" anchorCtr="0" compatLnSpc="1">
            <a:prstTxWarp prst="textNoShape">
              <a:avLst/>
            </a:prstTxWarp>
          </a:bodyPr>
          <a:lstStyle>
            <a:lvl1pPr algn="r">
              <a:defRPr sz="1200">
                <a:latin typeface="Arial" charset="0"/>
                <a:ea typeface="新細明體" charset="-120"/>
              </a:defRPr>
            </a:lvl1pPr>
          </a:lstStyle>
          <a:p>
            <a:pPr>
              <a:defRPr/>
            </a:pPr>
            <a:fld id="{3A656BCD-B1B7-4E9D-AF85-347F9AEC64A8}" type="slidenum">
              <a:rPr lang="en-US" altLang="zh-TW"/>
              <a:pPr>
                <a:defRPr/>
              </a:pPr>
              <a:t>‹#›</a:t>
            </a:fld>
            <a:endParaRPr lang="en-US" altLang="zh-TW" dirty="0"/>
          </a:p>
        </p:txBody>
      </p:sp>
    </p:spTree>
    <p:extLst>
      <p:ext uri="{BB962C8B-B14F-4D97-AF65-F5344CB8AC3E}">
        <p14:creationId xmlns:p14="http://schemas.microsoft.com/office/powerpoint/2010/main" val="1455357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zh.wikipedia.org/wiki/%E9%98%BF%E7%BE%8E%E6%97%8F" TargetMode="External"/><Relationship Id="rId13" Type="http://schemas.openxmlformats.org/officeDocument/2006/relationships/hyperlink" Target="http://zh.wikipedia.org/wiki/%E4%B8%89%E5%B3%BD%E9%8E%AE" TargetMode="External"/><Relationship Id="rId3" Type="http://schemas.openxmlformats.org/officeDocument/2006/relationships/hyperlink" Target="http://zh.wikipedia.org/wiki/%E5%8F%B0%E7%81%A3" TargetMode="External"/><Relationship Id="rId7" Type="http://schemas.openxmlformats.org/officeDocument/2006/relationships/hyperlink" Target="http://zh.wikipedia.org/wiki/%E4%B8%80%E6%B0%A7%E5%8C%96%E7%A2%B3" TargetMode="External"/><Relationship Id="rId12" Type="http://schemas.openxmlformats.org/officeDocument/2006/relationships/hyperlink" Target="http://zh.wikipedia.org/wiki/12%E6%9C%885%E6%97%A5"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zh.wikipedia.org/wiki/%E9%AB%98%E5%A3%93%E9%9B%BB" TargetMode="External"/><Relationship Id="rId11" Type="http://schemas.openxmlformats.org/officeDocument/2006/relationships/hyperlink" Target="http://zh.wikipedia.org/w/index.php?title=%E7%85%A4%E5%B1%B1%E7%85%A4%E7%A4%A6%E7%81%BD%E8%AE%8A&amp;action=edit&amp;redlink=1" TargetMode="External"/><Relationship Id="rId5" Type="http://schemas.openxmlformats.org/officeDocument/2006/relationships/hyperlink" Target="http://zh.wikipedia.org/wiki/1984%E5%B9%B4" TargetMode="External"/><Relationship Id="rId10" Type="http://schemas.openxmlformats.org/officeDocument/2006/relationships/hyperlink" Target="http://zh.wikipedia.org/wiki/%E7%91%9E%E8%8A%B3%E9%8E%AE" TargetMode="External"/><Relationship Id="rId4" Type="http://schemas.openxmlformats.org/officeDocument/2006/relationships/hyperlink" Target="http://zh.wikipedia.org/wiki/%E7%85%A4%E7%A4%A6" TargetMode="External"/><Relationship Id="rId9" Type="http://schemas.openxmlformats.org/officeDocument/2006/relationships/hyperlink" Target="http://zh.wikipedia.org/wiki/7%E6%9C%8810%E6%97%A5" TargetMode="External"/><Relationship Id="rId14" Type="http://schemas.openxmlformats.org/officeDocument/2006/relationships/hyperlink" Target="http://zh.wikipedia.org/w/index.php?title=%E6%B5%B7%E5%B1%B1%E4%B8%80%E5%9D%91%E7%85%A4%E7%A4%A6&amp;action=edit&amp;redlink=1"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A656BCD-B1B7-4E9D-AF85-347F9AEC64A8}" type="slidenum">
              <a:rPr lang="en-US" altLang="zh-TW" smtClean="0"/>
              <a:pPr>
                <a:defRPr/>
              </a:pPr>
              <a:t>1</a:t>
            </a:fld>
            <a:endParaRPr lang="en-US" altLang="zh-TW" dirty="0"/>
          </a:p>
        </p:txBody>
      </p:sp>
    </p:spTree>
    <p:extLst>
      <p:ext uri="{BB962C8B-B14F-4D97-AF65-F5344CB8AC3E}">
        <p14:creationId xmlns:p14="http://schemas.microsoft.com/office/powerpoint/2010/main" val="28272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8773FAF7-91BE-4C4A-A248-DCBCB7DA28A6}" type="slidenum">
              <a:rPr lang="en-US" altLang="zh-TW" smtClean="0"/>
              <a:pPr eaLnBrk="1" hangingPunct="1"/>
              <a:t>13</a:t>
            </a:fld>
            <a:endParaRPr lang="en-US" altLang="zh-TW" smtClean="0"/>
          </a:p>
        </p:txBody>
      </p:sp>
      <p:sp>
        <p:nvSpPr>
          <p:cNvPr id="91139" name="Rectangle 2"/>
          <p:cNvSpPr>
            <a:spLocks noGrp="1" noRot="1" noChangeAspect="1" noChangeArrowheads="1" noTextEdit="1"/>
          </p:cNvSpPr>
          <p:nvPr>
            <p:ph type="sldImg"/>
          </p:nvPr>
        </p:nvSpPr>
        <p:spPr>
          <a:xfrm>
            <a:off x="974725" y="782638"/>
            <a:ext cx="5137150" cy="3852862"/>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5299C22B-B4D2-4BA5-896E-C392EB9B4CDC}" type="slidenum">
              <a:rPr lang="en-US" altLang="zh-TW" smtClean="0"/>
              <a:pPr eaLnBrk="1" hangingPunct="1"/>
              <a:t>14</a:t>
            </a:fld>
            <a:endParaRPr lang="en-US" altLang="zh-TW" smtClean="0"/>
          </a:p>
        </p:txBody>
      </p:sp>
      <p:sp>
        <p:nvSpPr>
          <p:cNvPr id="93187" name="Rectangle 2"/>
          <p:cNvSpPr>
            <a:spLocks noGrp="1" noRot="1" noChangeAspect="1" noChangeArrowheads="1" noTextEdit="1"/>
          </p:cNvSpPr>
          <p:nvPr>
            <p:ph type="sldImg"/>
          </p:nvPr>
        </p:nvSpPr>
        <p:spPr>
          <a:xfrm>
            <a:off x="974725" y="782638"/>
            <a:ext cx="5137150" cy="3852862"/>
          </a:xfrm>
          <a:ln/>
        </p:spPr>
      </p:sp>
      <p:sp>
        <p:nvSpPr>
          <p:cNvPr id="93188" name="Rectangle 3"/>
          <p:cNvSpPr>
            <a:spLocks noGrp="1" noChangeArrowheads="1"/>
          </p:cNvSpPr>
          <p:nvPr>
            <p:ph type="body" idx="1"/>
          </p:nvPr>
        </p:nvSpPr>
        <p:spPr>
          <a:xfrm>
            <a:off x="955326" y="4868734"/>
            <a:ext cx="5176097" cy="4632107"/>
          </a:xfrm>
          <a:noFill/>
        </p:spPr>
        <p:txBody>
          <a:bodyPr/>
          <a:lstStyle/>
          <a:p>
            <a:pPr algn="just" eaLnBrk="1" hangingPunct="1"/>
            <a:r>
              <a:rPr lang="en-US" altLang="zh-TW" sz="1500">
                <a:solidFill>
                  <a:srgbClr val="000000"/>
                </a:solidFill>
                <a:latin typeface="標楷體" pitchFamily="65" charset="-120"/>
                <a:ea typeface="標楷體" pitchFamily="65" charset="-120"/>
              </a:rPr>
              <a:t> </a:t>
            </a:r>
            <a:endParaRPr lang="en-US" altLang="zh-TW" sz="1500">
              <a:latin typeface="Times New Roman" pitchFamily="18" charset="0"/>
              <a:ea typeface="標楷體" pitchFamily="65"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04E7540D-C8A9-4DBD-B118-EA3C66571003}" type="slidenum">
              <a:rPr lang="en-US" altLang="zh-TW" smtClean="0"/>
              <a:pPr eaLnBrk="1" hangingPunct="1"/>
              <a:t>15</a:t>
            </a:fld>
            <a:endParaRPr lang="en-US" altLang="zh-TW" smtClean="0"/>
          </a:p>
        </p:txBody>
      </p:sp>
      <p:sp>
        <p:nvSpPr>
          <p:cNvPr id="92163" name="Rectangle 2"/>
          <p:cNvSpPr>
            <a:spLocks noGrp="1" noRot="1" noChangeAspect="1" noChangeArrowheads="1" noTextEdit="1"/>
          </p:cNvSpPr>
          <p:nvPr>
            <p:ph type="sldImg"/>
          </p:nvPr>
        </p:nvSpPr>
        <p:spPr>
          <a:xfrm>
            <a:off x="974725" y="782638"/>
            <a:ext cx="5137150" cy="3852862"/>
          </a:xfrm>
          <a:ln/>
        </p:spPr>
      </p:sp>
      <p:sp>
        <p:nvSpPr>
          <p:cNvPr id="92164" name="Rectangle 3"/>
          <p:cNvSpPr>
            <a:spLocks noGrp="1" noChangeArrowheads="1"/>
          </p:cNvSpPr>
          <p:nvPr>
            <p:ph type="body" idx="1"/>
          </p:nvPr>
        </p:nvSpPr>
        <p:spPr>
          <a:xfrm>
            <a:off x="955326" y="4868734"/>
            <a:ext cx="5176097" cy="4632107"/>
          </a:xfrm>
          <a:noFill/>
        </p:spPr>
        <p:txBody>
          <a:bodyPr/>
          <a:lstStyle/>
          <a:p>
            <a:pPr eaLnBrk="1" hangingPunct="1"/>
            <a:endParaRPr lang="zh-TW" altLang="zh-TW" smtClean="0">
              <a:latin typeface="Arial" pitchFamily="34" charset="0"/>
              <a:ea typeface="新細明體"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E0885A02-5884-423D-869C-4EFDF988E45F}" type="slidenum">
              <a:rPr lang="en-US" altLang="zh-TW" smtClean="0"/>
              <a:pPr eaLnBrk="1" hangingPunct="1"/>
              <a:t>16</a:t>
            </a:fld>
            <a:endParaRPr lang="en-US" altLang="zh-TW"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46196" y="4861562"/>
            <a:ext cx="5206914" cy="4605816"/>
          </a:xfrm>
          <a:noFill/>
        </p:spPr>
        <p:txBody>
          <a:bodyPr/>
          <a:lstStyle/>
          <a:p>
            <a:pPr eaLnBrk="1" hangingPunct="1"/>
            <a:endParaRPr lang="zh-TW" altLang="zh-TW" smtClean="0">
              <a:latin typeface="Arial" pitchFamily="34" charset="0"/>
              <a:ea typeface="新細明體"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E7B90-A77C-41B5-8560-2A37DDF8FBC4}" type="slidenum">
              <a:rPr lang="zh-TW" altLang="en-US"/>
              <a:pPr/>
              <a:t>17</a:t>
            </a:fld>
            <a:endParaRPr lang="en-US" altLang="zh-TW"/>
          </a:p>
        </p:txBody>
      </p:sp>
      <p:sp>
        <p:nvSpPr>
          <p:cNvPr id="520194" name="Rectangle 2"/>
          <p:cNvSpPr>
            <a:spLocks noGrp="1" noRot="1" noChangeAspect="1" noChangeArrowheads="1" noTextEdit="1"/>
          </p:cNvSpPr>
          <p:nvPr>
            <p:ph type="sldImg"/>
          </p:nvPr>
        </p:nvSpPr>
        <p:spPr bwMode="auto">
          <a:xfrm>
            <a:off x="979488" y="785813"/>
            <a:ext cx="5129212" cy="3846512"/>
          </a:xfrm>
          <a:prstGeom prst="rect">
            <a:avLst/>
          </a:prstGeom>
          <a:solidFill>
            <a:srgbClr val="FFFFFF"/>
          </a:solidFill>
          <a:ln>
            <a:solidFill>
              <a:srgbClr val="000000"/>
            </a:solidFill>
            <a:miter lim="800000"/>
            <a:headEnd/>
            <a:tailEnd/>
          </a:ln>
        </p:spPr>
      </p:sp>
      <p:sp>
        <p:nvSpPr>
          <p:cNvPr id="520195" name="Rectangle 3"/>
          <p:cNvSpPr>
            <a:spLocks noGrp="1" noChangeArrowheads="1"/>
          </p:cNvSpPr>
          <p:nvPr>
            <p:ph type="body" idx="1"/>
          </p:nvPr>
        </p:nvSpPr>
        <p:spPr bwMode="auto">
          <a:xfrm>
            <a:off x="954977" y="4868561"/>
            <a:ext cx="5176089" cy="4632905"/>
          </a:xfrm>
          <a:prstGeom prst="rect">
            <a:avLst/>
          </a:prstGeom>
          <a:solidFill>
            <a:srgbClr val="FFFFFF"/>
          </a:solidFill>
          <a:ln>
            <a:noFill/>
            <a:miter lim="800000"/>
            <a:headEnd/>
            <a:tailEnd/>
          </a:ln>
        </p:spPr>
        <p:txBody>
          <a:bodyPr lIns="96743" tIns="48372" rIns="96743" bIns="48372"/>
          <a:lstStyle/>
          <a:p>
            <a:endParaRPr lang="zh-TW"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85F07-269C-4B46-B72D-40F44517A08D}" type="slidenum">
              <a:rPr lang="zh-TW" altLang="en-US"/>
              <a:pPr/>
              <a:t>18</a:t>
            </a:fld>
            <a:endParaRPr lang="en-US" altLang="zh-TW"/>
          </a:p>
        </p:txBody>
      </p:sp>
      <p:sp>
        <p:nvSpPr>
          <p:cNvPr id="522242" name="Rectangle 2"/>
          <p:cNvSpPr>
            <a:spLocks noGrp="1" noRot="1" noChangeAspect="1" noChangeArrowheads="1" noTextEdit="1"/>
          </p:cNvSpPr>
          <p:nvPr>
            <p:ph type="sldImg"/>
          </p:nvPr>
        </p:nvSpPr>
        <p:spPr bwMode="auto">
          <a:xfrm>
            <a:off x="979488" y="785813"/>
            <a:ext cx="5129212" cy="3846512"/>
          </a:xfrm>
          <a:prstGeom prst="rect">
            <a:avLst/>
          </a:prstGeom>
          <a:solidFill>
            <a:srgbClr val="FFFFFF"/>
          </a:solidFill>
          <a:ln>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D0F37-BED5-4AC2-BC01-0ED6ECEB7A88}" type="slidenum">
              <a:rPr lang="zh-TW" altLang="en-US"/>
              <a:pPr/>
              <a:t>20</a:t>
            </a:fld>
            <a:endParaRPr lang="en-US" altLang="zh-TW"/>
          </a:p>
        </p:txBody>
      </p:sp>
      <p:sp>
        <p:nvSpPr>
          <p:cNvPr id="627714" name="Rectangle 2"/>
          <p:cNvSpPr>
            <a:spLocks noGrp="1" noRot="1" noChangeAspect="1" noChangeArrowheads="1" noTextEdit="1"/>
          </p:cNvSpPr>
          <p:nvPr>
            <p:ph type="sldImg"/>
          </p:nvPr>
        </p:nvSpPr>
        <p:spPr>
          <a:xfrm>
            <a:off x="976313" y="782638"/>
            <a:ext cx="5133975" cy="3849687"/>
          </a:xfrm>
          <a:ln/>
        </p:spPr>
      </p:sp>
      <p:sp>
        <p:nvSpPr>
          <p:cNvPr id="2" name="備忘稿版面配置區 1"/>
          <p:cNvSpPr>
            <a:spLocks noGrp="1"/>
          </p:cNvSpPr>
          <p:nvPr>
            <p:ph type="body" idx="1"/>
          </p:nvPr>
        </p:nvSpPr>
        <p:spPr/>
        <p:txBody>
          <a:bodyPr/>
          <a:lstStyle/>
          <a:p>
            <a:r>
              <a:rPr lang="zh-TW" altLang="en-US" dirty="0" smtClean="0"/>
              <a:t>保存</a:t>
            </a:r>
            <a:r>
              <a:rPr lang="en-US" altLang="zh-TW" dirty="0" smtClean="0"/>
              <a:t>10</a:t>
            </a:r>
            <a:r>
              <a:rPr lang="zh-TW" altLang="en-US" dirty="0" smtClean="0"/>
              <a:t>年以上，這是必要時才辦理，沒有一定要辦理喔</a:t>
            </a:r>
            <a:endParaRPr lang="zh-TW"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859B356-8C16-47CC-A3E7-0022DBA73F0D}" type="slidenum">
              <a:rPr lang="en-US" altLang="zh-TW" smtClean="0"/>
              <a:pPr eaLnBrk="1" hangingPunct="1"/>
              <a:t>21</a:t>
            </a:fld>
            <a:endParaRPr lang="en-US" altLang="zh-TW"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46196" y="4861562"/>
            <a:ext cx="5206914" cy="4605816"/>
          </a:xfrm>
          <a:noFill/>
        </p:spPr>
        <p:txBody>
          <a:bodyPr/>
          <a:lstStyle/>
          <a:p>
            <a:pPr eaLnBrk="1" hangingPunct="1"/>
            <a:r>
              <a:rPr lang="zh-TW" altLang="en-US" sz="1500" dirty="0">
                <a:latin typeface="標楷體" pitchFamily="65" charset="-120"/>
                <a:ea typeface="標楷體" pitchFamily="65" charset="-120"/>
              </a:rPr>
              <a:t>上級機關初審：</a:t>
            </a:r>
            <a:endParaRPr lang="en-US" altLang="zh-TW" sz="1500" dirty="0">
              <a:latin typeface="標楷體" pitchFamily="65" charset="-120"/>
              <a:ea typeface="標楷體" pitchFamily="65" charset="-120"/>
            </a:endParaRPr>
          </a:p>
          <a:p>
            <a:pPr eaLnBrk="1" hangingPunct="1"/>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記載事項是否符合規定</a:t>
            </a:r>
            <a:endParaRPr lang="en-US" altLang="zh-TW" sz="1500" dirty="0">
              <a:latin typeface="標楷體" pitchFamily="65" charset="-120"/>
              <a:ea typeface="標楷體" pitchFamily="65" charset="-120"/>
            </a:endParaRPr>
          </a:p>
          <a:p>
            <a:pPr eaLnBrk="1" hangingPunct="1"/>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檔案是否有未屆</a:t>
            </a:r>
            <a:r>
              <a:rPr lang="en-US" altLang="zh-TW" sz="1500" dirty="0">
                <a:latin typeface="標楷體" pitchFamily="65" charset="-120"/>
                <a:ea typeface="標楷體" pitchFamily="65" charset="-120"/>
              </a:rPr>
              <a:t>GRS</a:t>
            </a:r>
            <a:r>
              <a:rPr lang="zh-TW" altLang="en-US" sz="1500" dirty="0">
                <a:latin typeface="標楷體" pitchFamily="65" charset="-120"/>
                <a:ea typeface="標楷體" pitchFamily="65" charset="-120"/>
              </a:rPr>
              <a:t>的保存年限、業務相關法規等等</a:t>
            </a:r>
            <a:endParaRPr lang="en-US" altLang="zh-TW" sz="1500" dirty="0">
              <a:latin typeface="標楷體" pitchFamily="65" charset="-120"/>
              <a:ea typeface="標楷體" pitchFamily="65" charset="-120"/>
            </a:endParaRPr>
          </a:p>
          <a:p>
            <a:pPr eaLnBrk="1" hangingPunct="1"/>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機密、會計憑證</a:t>
            </a:r>
            <a:endParaRPr lang="en-US" altLang="zh-TW" sz="1500" dirty="0">
              <a:latin typeface="標楷體" pitchFamily="65" charset="-120"/>
              <a:ea typeface="標楷體" pitchFamily="65" charset="-120"/>
            </a:endParaRPr>
          </a:p>
          <a:p>
            <a:pPr eaLnBrk="1" hangingPunct="1"/>
            <a:r>
              <a:rPr lang="en-US" altLang="zh-TW" sz="1500" dirty="0">
                <a:latin typeface="標楷體" pitchFamily="65" charset="-120"/>
                <a:ea typeface="標楷體" pitchFamily="65" charset="-120"/>
              </a:rPr>
              <a:t>4.</a:t>
            </a:r>
            <a:r>
              <a:rPr lang="zh-TW" altLang="en-US" sz="1500" dirty="0">
                <a:latin typeface="標楷體" pitchFamily="65" charset="-120"/>
                <a:ea typeface="標楷體" pitchFamily="65" charset="-120"/>
              </a:rPr>
              <a:t>檔案具永久保存價值者</a:t>
            </a:r>
            <a:endParaRPr lang="en-US" altLang="zh-TW" sz="1500" dirty="0">
              <a:latin typeface="標楷體" pitchFamily="65" charset="-120"/>
              <a:ea typeface="標楷體" pitchFamily="65" charset="-120"/>
            </a:endParaRPr>
          </a:p>
          <a:p>
            <a:pPr eaLnBrk="1" hangingPunct="1"/>
            <a:r>
              <a:rPr lang="en-US" altLang="zh-TW" sz="1500" dirty="0">
                <a:latin typeface="標楷體" pitchFamily="65" charset="-120"/>
                <a:ea typeface="標楷體" pitchFamily="65" charset="-120"/>
              </a:rPr>
              <a:t>5.</a:t>
            </a:r>
            <a:r>
              <a:rPr lang="zh-TW" altLang="en-US" sz="1500" dirty="0">
                <a:latin typeface="標楷體" pitchFamily="65" charset="-120"/>
                <a:ea typeface="標楷體" pitchFamily="65" charset="-120"/>
              </a:rPr>
              <a:t>未結案</a:t>
            </a:r>
            <a:r>
              <a:rPr lang="en-US" altLang="zh-TW" sz="1500" dirty="0">
                <a:latin typeface="標楷體" pitchFamily="65" charset="-120"/>
                <a:ea typeface="標楷體" pitchFamily="65" charset="-120"/>
              </a:rPr>
              <a:t>…</a:t>
            </a:r>
            <a:endParaRPr lang="zh-TW" altLang="zh-TW" sz="1500" dirty="0">
              <a:latin typeface="標楷體" pitchFamily="65" charset="-120"/>
              <a:ea typeface="標楷體" pitchFamily="65"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54003">
              <a:defRPr kumimoji="1">
                <a:solidFill>
                  <a:srgbClr val="CC0000"/>
                </a:solidFill>
                <a:latin typeface="標楷體" pitchFamily="65" charset="-120"/>
                <a:ea typeface="標楷體" pitchFamily="65" charset="-120"/>
                <a:sym typeface="Wingdings" pitchFamily="2" charset="2"/>
              </a:defRPr>
            </a:lvl1pPr>
            <a:lvl2pPr marL="772445" indent="-297094" defTabSz="954003">
              <a:defRPr kumimoji="1">
                <a:solidFill>
                  <a:srgbClr val="CC0000"/>
                </a:solidFill>
                <a:latin typeface="標楷體" pitchFamily="65" charset="-120"/>
                <a:ea typeface="標楷體" pitchFamily="65" charset="-120"/>
                <a:sym typeface="Wingdings" pitchFamily="2" charset="2"/>
              </a:defRPr>
            </a:lvl2pPr>
            <a:lvl3pPr marL="1188377" indent="-237675" defTabSz="954003">
              <a:defRPr kumimoji="1">
                <a:solidFill>
                  <a:srgbClr val="CC0000"/>
                </a:solidFill>
                <a:latin typeface="標楷體" pitchFamily="65" charset="-120"/>
                <a:ea typeface="標楷體" pitchFamily="65" charset="-120"/>
                <a:sym typeface="Wingdings" pitchFamily="2" charset="2"/>
              </a:defRPr>
            </a:lvl3pPr>
            <a:lvl4pPr marL="1663728" indent="-237675" defTabSz="954003">
              <a:defRPr kumimoji="1">
                <a:solidFill>
                  <a:srgbClr val="CC0000"/>
                </a:solidFill>
                <a:latin typeface="標楷體" pitchFamily="65" charset="-120"/>
                <a:ea typeface="標楷體" pitchFamily="65" charset="-120"/>
                <a:sym typeface="Wingdings" pitchFamily="2" charset="2"/>
              </a:defRPr>
            </a:lvl4pPr>
            <a:lvl5pPr marL="2139079" indent="-237675" defTabSz="954003">
              <a:defRPr kumimoji="1">
                <a:solidFill>
                  <a:srgbClr val="CC0000"/>
                </a:solidFill>
                <a:latin typeface="標楷體" pitchFamily="65" charset="-120"/>
                <a:ea typeface="標楷體" pitchFamily="65" charset="-120"/>
                <a:sym typeface="Wingdings" pitchFamily="2" charset="2"/>
              </a:defRPr>
            </a:lvl5pPr>
            <a:lvl6pPr marL="2614430"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6pPr>
            <a:lvl7pPr marL="3089780"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7pPr>
            <a:lvl8pPr marL="3565131"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8pPr>
            <a:lvl9pPr marL="4040482"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9pPr>
          </a:lstStyle>
          <a:p>
            <a:fld id="{89A5E038-6E29-4BD8-B24D-C70C1E71305D}" type="slidenum">
              <a:rPr lang="zh-TW" altLang="en-US" smtClean="0">
                <a:solidFill>
                  <a:prstClr val="black"/>
                </a:solidFill>
                <a:latin typeface="Tahoma" pitchFamily="34" charset="0"/>
                <a:ea typeface="新細明體" pitchFamily="18" charset="-120"/>
              </a:rPr>
              <a:pPr/>
              <a:t>24</a:t>
            </a:fld>
            <a:endParaRPr lang="en-US" altLang="zh-TW" smtClean="0">
              <a:solidFill>
                <a:prstClr val="black"/>
              </a:solidFill>
              <a:latin typeface="Tahoma" pitchFamily="34" charset="0"/>
              <a:ea typeface="新細明體" pitchFamily="18" charset="-12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zh-TW"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2A2CE98B-0C95-46A1-AD80-BB71BCF7D4CD}" type="slidenum">
              <a:rPr lang="en-US" altLang="zh-TW" smtClean="0"/>
              <a:pPr eaLnBrk="1" hangingPunct="1"/>
              <a:t>25</a:t>
            </a:fld>
            <a:endParaRPr lang="en-US" altLang="zh-TW"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46196" y="4861562"/>
            <a:ext cx="5206914" cy="4605816"/>
          </a:xfrm>
          <a:noFill/>
        </p:spPr>
        <p:txBody>
          <a:bodyPr/>
          <a:lstStyle/>
          <a:p>
            <a:pPr eaLnBrk="1" hangingPunct="1"/>
            <a:endParaRPr lang="zh-TW" altLang="zh-TW" sz="1500" dirty="0">
              <a:latin typeface="標楷體" pitchFamily="65" charset="-120"/>
              <a:ea typeface="標楷體" pitchFamily="65"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6A6EE-5814-4F6C-98A1-C0CDD0BEFC5C}" type="slidenum">
              <a:rPr lang="en-US" altLang="zh-TW"/>
              <a:pPr/>
              <a:t>2</a:t>
            </a:fld>
            <a:endParaRPr lang="en-US" altLang="zh-TW" dirty="0"/>
          </a:p>
        </p:txBody>
      </p:sp>
      <p:sp>
        <p:nvSpPr>
          <p:cNvPr id="6146" name="Rectangle 2"/>
          <p:cNvSpPr>
            <a:spLocks noGrp="1" noRot="1" noChangeAspect="1" noChangeArrowheads="1" noTextEdit="1"/>
          </p:cNvSpPr>
          <p:nvPr>
            <p:ph type="sldImg"/>
          </p:nvPr>
        </p:nvSpPr>
        <p:spPr>
          <a:xfrm>
            <a:off x="974725" y="782638"/>
            <a:ext cx="5137150" cy="3852862"/>
          </a:xfrm>
          <a:ln/>
        </p:spPr>
      </p:sp>
      <p:sp>
        <p:nvSpPr>
          <p:cNvPr id="6147" name="Rectangle 3"/>
          <p:cNvSpPr>
            <a:spLocks noGrp="1" noChangeArrowheads="1"/>
          </p:cNvSpPr>
          <p:nvPr>
            <p:ph type="body" idx="1"/>
          </p:nvPr>
        </p:nvSpPr>
        <p:spPr>
          <a:xfrm>
            <a:off x="954977" y="4868850"/>
            <a:ext cx="5176089" cy="4631901"/>
          </a:xfrm>
        </p:spPr>
        <p:txBody>
          <a:bodyPr/>
          <a:lstStyle/>
          <a:p>
            <a:endParaRPr lang="en-US" altLang="zh-TW" dirty="0"/>
          </a:p>
          <a:p>
            <a:endParaRPr lang="en-US" altLang="zh-TW"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DBF88-85DA-4498-AD94-70C91DD8285F}" type="slidenum">
              <a:rPr lang="en-US" altLang="zh-TW"/>
              <a:pPr/>
              <a:t>26</a:t>
            </a:fld>
            <a:endParaRPr lang="en-US" altLang="zh-TW"/>
          </a:p>
        </p:txBody>
      </p:sp>
      <p:sp>
        <p:nvSpPr>
          <p:cNvPr id="98306" name="Rectangle 2"/>
          <p:cNvSpPr>
            <a:spLocks noGrp="1" noRot="1" noChangeAspect="1" noChangeArrowheads="1" noTextEdit="1"/>
          </p:cNvSpPr>
          <p:nvPr>
            <p:ph type="sldImg"/>
          </p:nvPr>
        </p:nvSpPr>
        <p:spPr>
          <a:xfrm>
            <a:off x="974725" y="782638"/>
            <a:ext cx="5137150" cy="3852862"/>
          </a:xfrm>
          <a:ln/>
        </p:spPr>
      </p:sp>
      <p:sp>
        <p:nvSpPr>
          <p:cNvPr id="98307" name="Rectangle 3"/>
          <p:cNvSpPr>
            <a:spLocks noGrp="1" noChangeArrowheads="1"/>
          </p:cNvSpPr>
          <p:nvPr>
            <p:ph type="body" idx="1"/>
          </p:nvPr>
        </p:nvSpPr>
        <p:spPr>
          <a:xfrm>
            <a:off x="954977" y="4868850"/>
            <a:ext cx="5176089" cy="4631901"/>
          </a:xfrm>
          <a:ln>
            <a:noFill/>
            <a:miter lim="800000"/>
            <a:headEnd/>
            <a:tailEnd/>
          </a:ln>
        </p:spPr>
        <p:txBody>
          <a:bodyPr/>
          <a:lstStyle/>
          <a:p>
            <a:r>
              <a:rPr lang="zh-TW" altLang="en-US" sz="1500" dirty="0">
                <a:latin typeface="標楷體" pitchFamily="65" charset="-120"/>
                <a:ea typeface="標楷體" pitchFamily="65" charset="-120"/>
              </a:rPr>
              <a:t>逕行銷毀：機關檔案保存年限及銷毀辦法第</a:t>
            </a:r>
            <a:r>
              <a:rPr lang="en-US" altLang="zh-TW" sz="1500" dirty="0">
                <a:latin typeface="標楷體" pitchFamily="65" charset="-120"/>
                <a:ea typeface="標楷體" pitchFamily="65" charset="-120"/>
              </a:rPr>
              <a:t>14</a:t>
            </a:r>
            <a:r>
              <a:rPr lang="zh-TW" altLang="en-US" sz="1500" dirty="0">
                <a:latin typeface="標楷體" pitchFamily="65" charset="-120"/>
                <a:ea typeface="標楷體" pitchFamily="65" charset="-120"/>
              </a:rPr>
              <a:t>條，將原因、已銷毀檔案的檔號、案名、數量、銷毀時間、地點、方法等詳細情形，函送本局備查</a:t>
            </a:r>
            <a:endParaRPr lang="en-US" altLang="zh-TW" sz="1500" dirty="0">
              <a:latin typeface="標楷體" pitchFamily="65" charset="-120"/>
              <a:ea typeface="標楷體" pitchFamily="65" charset="-120"/>
            </a:endParaRPr>
          </a:p>
          <a:p>
            <a:r>
              <a:rPr lang="zh-TW" altLang="en-US" sz="1500" dirty="0">
                <a:latin typeface="標楷體" pitchFamily="65" charset="-120"/>
                <a:ea typeface="標楷體" pitchFamily="65" charset="-120"/>
              </a:rPr>
              <a:t>報本局備查後銷毀：同辦法第</a:t>
            </a:r>
            <a:r>
              <a:rPr lang="en-US" altLang="zh-TW" sz="1500" dirty="0">
                <a:latin typeface="標楷體" pitchFamily="65" charset="-120"/>
                <a:ea typeface="標楷體" pitchFamily="65" charset="-120"/>
              </a:rPr>
              <a:t>15</a:t>
            </a:r>
            <a:r>
              <a:rPr lang="zh-TW" altLang="en-US" sz="1500" dirty="0">
                <a:latin typeface="標楷體" pitchFamily="65" charset="-120"/>
                <a:ea typeface="標楷體" pitchFamily="65" charset="-120"/>
              </a:rPr>
              <a:t>條</a:t>
            </a:r>
            <a:endParaRPr lang="zh-TW" altLang="zh-TW" sz="1500" dirty="0">
              <a:latin typeface="標楷體" pitchFamily="65" charset="-120"/>
              <a:ea typeface="標楷體" pitchFamily="65"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FBBC8F39-3737-4055-ACDD-CA06104A3447}" type="slidenum">
              <a:rPr lang="en-US" altLang="zh-TW" smtClean="0"/>
              <a:pPr eaLnBrk="1" hangingPunct="1"/>
              <a:t>27</a:t>
            </a:fld>
            <a:endParaRPr lang="en-US" altLang="zh-TW"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46196" y="4861562"/>
            <a:ext cx="5206914" cy="4605816"/>
          </a:xfrm>
          <a:noFill/>
        </p:spPr>
        <p:txBody>
          <a:bodyPr/>
          <a:lstStyle/>
          <a:p>
            <a:pPr eaLnBrk="1" hangingPunct="1"/>
            <a:endParaRPr lang="zh-TW" altLang="zh-TW" dirty="0" smtClean="0">
              <a:latin typeface="Arial" pitchFamily="34" charset="0"/>
              <a:ea typeface="新細明體" pitchFamily="18"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1E055-F71B-418B-AFCB-02797B7559A4}" type="slidenum">
              <a:rPr lang="en-US" altLang="zh-TW"/>
              <a:pPr/>
              <a:t>28</a:t>
            </a:fld>
            <a:endParaRPr lang="en-US" altLang="zh-TW"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46687" y="4862269"/>
            <a:ext cx="5205932" cy="4605574"/>
          </a:xfrm>
        </p:spPr>
        <p:txBody>
          <a:bodyPr/>
          <a:lstStyle/>
          <a:p>
            <a:endParaRPr lang="zh-TW"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6A585-19BD-4C0A-B923-C07E5765AF62}" type="slidenum">
              <a:rPr lang="zh-TW" altLang="en-US"/>
              <a:pPr/>
              <a:t>29</a:t>
            </a:fld>
            <a:endParaRPr lang="en-US" altLang="zh-TW" dirty="0"/>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r>
              <a:rPr lang="zh-TW" altLang="en-US" sz="1500" dirty="0">
                <a:latin typeface="標楷體" pitchFamily="65" charset="-120"/>
                <a:ea typeface="標楷體" pitchFamily="65" charset="-120"/>
              </a:rPr>
              <a:t>當然也要再提醒大家，鑑定是人做的，只要是人為的就沒辦法</a:t>
            </a:r>
            <a:r>
              <a:rPr lang="en-US" altLang="zh-TW" sz="1500" dirty="0">
                <a:latin typeface="標楷體" pitchFamily="65" charset="-120"/>
                <a:ea typeface="標楷體" pitchFamily="65" charset="-120"/>
              </a:rPr>
              <a:t>100</a:t>
            </a:r>
            <a:r>
              <a:rPr lang="zh-TW" altLang="en-US" sz="1500" dirty="0">
                <a:latin typeface="標楷體" pitchFamily="65" charset="-120"/>
                <a:ea typeface="標楷體" pitchFamily="65" charset="-120"/>
              </a:rPr>
              <a:t>％樂觀，同樣一批檔案，你覺得他很有價值，我覺得他可以資源回收，所以我們要透過鑑定的一些原則方法，不外乎就是讓鑑定相對性的客觀，把主觀降到最低</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787E8-5B54-4E77-BB71-CDE3709F5887}" type="slidenum">
              <a:rPr lang="zh-TW" altLang="en-US"/>
              <a:pPr/>
              <a:t>30</a:t>
            </a:fld>
            <a:endParaRPr lang="en-US" altLang="zh-TW"/>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zh-TW" altLang="en-US" sz="1500">
              <a:latin typeface="標楷體" pitchFamily="65" charset="-120"/>
              <a:ea typeface="標楷體" pitchFamily="65"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19C8E-5F50-4032-A8B0-EFDD29363BE2}" type="slidenum">
              <a:rPr lang="zh-TW" altLang="en-US"/>
              <a:pPr/>
              <a:t>31</a:t>
            </a:fld>
            <a:endParaRPr lang="en-US" altLang="zh-TW"/>
          </a:p>
        </p:txBody>
      </p:sp>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需求原則：包含現在的跟未來的需求，要顧及到外部的使用及未來可能會有使用上的需求，檔管人員可以蒐整機關檔案檢調及應用的統計資料，譬如說檔案應用排行榜，來分析內外部使用者需求</a:t>
            </a: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彈性原則：檔案是很多元的，每個機關業務不同，產生的檔案都不同，需要鑑定的數量也不同，選擇鑑定的方法和標準都會不太一樣 。今天如果你只有</a:t>
            </a:r>
            <a:r>
              <a:rPr lang="en-US" altLang="zh-TW" sz="1500" dirty="0">
                <a:latin typeface="標楷體" pitchFamily="65" charset="-120"/>
                <a:ea typeface="標楷體" pitchFamily="65" charset="-120"/>
              </a:rPr>
              <a:t>10</a:t>
            </a:r>
            <a:r>
              <a:rPr lang="zh-TW" altLang="en-US" sz="1500" dirty="0">
                <a:latin typeface="標楷體" pitchFamily="65" charset="-120"/>
                <a:ea typeface="標楷體" pitchFamily="65" charset="-120"/>
              </a:rPr>
              <a:t>幾件檔案需要鑑定，跟</a:t>
            </a:r>
            <a:r>
              <a:rPr lang="en-US" altLang="zh-TW" sz="1500" dirty="0">
                <a:latin typeface="標楷體" pitchFamily="65" charset="-120"/>
                <a:ea typeface="標楷體" pitchFamily="65" charset="-120"/>
              </a:rPr>
              <a:t>20</a:t>
            </a:r>
            <a:r>
              <a:rPr lang="zh-TW" altLang="en-US" sz="1500" dirty="0">
                <a:latin typeface="標楷體" pitchFamily="65" charset="-120"/>
                <a:ea typeface="標楷體" pitchFamily="65" charset="-120"/>
              </a:rPr>
              <a:t>萬件的檔案需要鑑定，所採取的鑑定方式就不同。</a:t>
            </a:r>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a:t>
            </a:r>
            <a:r>
              <a:rPr lang="en-US" altLang="zh-TW" sz="1500" dirty="0">
                <a:latin typeface="標楷體" pitchFamily="65" charset="-120"/>
                <a:ea typeface="標楷體" pitchFamily="65" charset="-120"/>
              </a:rPr>
              <a:t>20</a:t>
            </a:r>
            <a:r>
              <a:rPr lang="zh-TW" altLang="en-US" sz="1500" dirty="0">
                <a:latin typeface="標楷體" pitchFamily="65" charset="-120"/>
                <a:ea typeface="標楷體" pitchFamily="65" charset="-120"/>
              </a:rPr>
              <a:t>件我可以一件一件翻，</a:t>
            </a:r>
            <a:r>
              <a:rPr lang="en-US" altLang="zh-TW" sz="1500" dirty="0">
                <a:latin typeface="標楷體" pitchFamily="65" charset="-120"/>
                <a:ea typeface="標楷體" pitchFamily="65" charset="-120"/>
              </a:rPr>
              <a:t>20</a:t>
            </a:r>
            <a:r>
              <a:rPr lang="zh-TW" altLang="en-US" sz="1500" dirty="0">
                <a:latin typeface="標楷體" pitchFamily="65" charset="-120"/>
                <a:ea typeface="標楷體" pitchFamily="65" charset="-120"/>
              </a:rPr>
              <a:t>萬件有辦法嗎？</a:t>
            </a:r>
            <a:endParaRPr lang="en-US" altLang="zh-TW" sz="1500" dirty="0">
              <a:latin typeface="標楷體" pitchFamily="65" charset="-120"/>
              <a:ea typeface="標楷體" pitchFamily="65" charset="-120"/>
            </a:endParaRPr>
          </a:p>
          <a:p>
            <a:r>
              <a:rPr lang="zh-TW" altLang="en-US" sz="1500" dirty="0">
                <a:latin typeface="標楷體" pitchFamily="65" charset="-120"/>
                <a:ea typeface="標楷體" pitchFamily="65" charset="-120"/>
              </a:rPr>
              <a:t>以慎重的態度來判定檔案價值，留存的態度則採寬容的態度來留</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19C8E-5F50-4032-A8B0-EFDD29363BE2}" type="slidenum">
              <a:rPr lang="zh-TW" altLang="en-US"/>
              <a:pPr/>
              <a:t>32</a:t>
            </a:fld>
            <a:endParaRPr lang="en-US" altLang="zh-TW"/>
          </a:p>
        </p:txBody>
      </p:sp>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客觀原則：因為一群人一定比一個人做決定客觀，舉個極端的例子，銷毀目錄印出來會業務單位，業務單位每一件都勾永久保存，但是檔管人員看檔案內容就是其他機關轉知法規、公告周知的公文，所以就跑去問那個業務承辦人，他說反正每件都很重要就對啦，所以是不是一個人來做決定，主觀性就太強了，但如果是一群人的討論，相對就會客觀一點</a:t>
            </a: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完整原則：有時候，一個機關沒有辦法看到檔案的原貌。譬如說在制訂法規的部分，很多機關都只有留存最後的條文、最後的結果，但其實整個法規訂定的過程應該全部都要留存下來才夠完整。</a:t>
            </a:r>
            <a:endParaRPr lang="en-US" altLang="zh-TW" sz="1500" dirty="0">
              <a:latin typeface="標楷體" pitchFamily="65" charset="-120"/>
              <a:ea typeface="標楷體" pitchFamily="65" charset="-120"/>
            </a:endParaRPr>
          </a:p>
          <a:p>
            <a:r>
              <a:rPr lang="zh-TW" altLang="en-US" sz="1500" dirty="0">
                <a:latin typeface="標楷體" pitchFamily="65" charset="-120"/>
                <a:ea typeface="標楷體" pitchFamily="65" charset="-120"/>
              </a:rPr>
              <a:t>像今年我們局有到各農會去看檔案，專家留了</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農會人員名冊</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的部分，問他們為何要留？因為可以看出農會的興衰，從以前</a:t>
            </a:r>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年</a:t>
            </a:r>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大本的名冊，會員人很多，到現在</a:t>
            </a:r>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年才</a:t>
            </a:r>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本小小本的名冊，就可以看得出來農會的狀況，也可以看到台灣農業的轉變，農民越來越少</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A9CCA-74F1-4187-9398-712B0097BB9E}" type="slidenum">
              <a:rPr lang="zh-TW" altLang="en-US"/>
              <a:pPr/>
              <a:t>33</a:t>
            </a:fld>
            <a:endParaRPr lang="en-US" altLang="zh-TW"/>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去蕪存菁原則：機關應考量管理成本，該留才留，該銷毀就銷毀，留越多，管理成本就會越高。這點尤其應該用在國家檔案，之前中華電信的檔案就是沒有去蕪存菁，變成有一個檔案庫房全部都在放他們的契約書。</a:t>
            </a: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先例原則：過去留存的案例可以拿來作為審選或鑑定的參考。像我們審銷毀核復給機關的審核意見，機關就可以去檢討相關案情的檔案是否要調整保存年限，也可以做為未來銷毀檔案時的參考。</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C4579-59D8-41C1-9C82-02648835FB54}" type="slidenum">
              <a:rPr lang="zh-TW" altLang="en-US"/>
              <a:pPr/>
              <a:t>34</a:t>
            </a:fld>
            <a:endParaRPr lang="en-US" altLang="zh-TW"/>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檔案鑑定時機在施行細則第</a:t>
            </a:r>
            <a:r>
              <a:rPr lang="en-US" altLang="zh-TW" sz="1500" dirty="0">
                <a:latin typeface="標楷體" pitchFamily="65" charset="-120"/>
                <a:ea typeface="標楷體" pitchFamily="65" charset="-120"/>
              </a:rPr>
              <a:t>13</a:t>
            </a:r>
            <a:r>
              <a:rPr lang="zh-TW" altLang="en-US" sz="1500" dirty="0">
                <a:latin typeface="標楷體" pitchFamily="65" charset="-120"/>
                <a:ea typeface="標楷體" pitchFamily="65" charset="-120"/>
              </a:rPr>
              <a:t>條有規定，另外在手冊鑑定那一章，也有很詳細的說明</a:t>
            </a: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檔案因年代久遠而難以判斷其保存年限者：譬如機關清查出來一批年代很久遠的檔案，是沒有保存年限的，所以要透過鑑定來判斷</a:t>
            </a:r>
          </a:p>
          <a:p>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機關永久保存檔案移轉檔案管理局前：這可能就是要鑑定這些檔案是要繼續留存本機關還是移給我們</a:t>
            </a:r>
          </a:p>
          <a:p>
            <a:r>
              <a:rPr lang="en-US" altLang="zh-TW" sz="1500" dirty="0">
                <a:latin typeface="標楷體" pitchFamily="65" charset="-120"/>
                <a:ea typeface="標楷體" pitchFamily="65" charset="-120"/>
              </a:rPr>
              <a:t>4.</a:t>
            </a:r>
            <a:r>
              <a:rPr lang="zh-TW" altLang="en-US" sz="1500" dirty="0">
                <a:latin typeface="標楷體" pitchFamily="65" charset="-120"/>
                <a:ea typeface="標楷體" pitchFamily="65" charset="-120"/>
              </a:rPr>
              <a:t>辦理電子檔案</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：轉置前鑑定是不是還需要留存，因為轉置可能就要花很多錢。最後</a:t>
            </a:r>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點就是辦理技術鑑定</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974C83F-2834-411A-8B9B-8A79369BB6D4}" type="slidenum">
              <a:rPr lang="en-US" altLang="zh-TW" smtClean="0"/>
              <a:pPr eaLnBrk="1" hangingPunct="1"/>
              <a:t>35</a:t>
            </a:fld>
            <a:endParaRPr lang="en-US" altLang="zh-TW"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46196" y="4861562"/>
            <a:ext cx="5206914" cy="4605816"/>
          </a:xfrm>
          <a:noFill/>
        </p:spPr>
        <p:txBody>
          <a:bodyPr/>
          <a:lstStyle/>
          <a:p>
            <a:pPr eaLnBrk="1" hangingPunct="1"/>
            <a:endParaRPr lang="zh-TW" altLang="zh-TW" smtClean="0">
              <a:latin typeface="Arial" pitchFamily="34" charset="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ED461-C144-4660-B9B2-5BF11FF9A15E}" type="slidenum">
              <a:rPr lang="en-US" altLang="zh-TW"/>
              <a:pPr/>
              <a:t>6</a:t>
            </a:fld>
            <a:endParaRPr lang="en-US" altLang="zh-TW"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46687" y="4862269"/>
            <a:ext cx="5205932" cy="4605574"/>
          </a:xfrm>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檔案清理，就是所謂的除舊佈新</a:t>
            </a:r>
            <a:endParaRPr lang="en-US" altLang="zh-TW" sz="1500" dirty="0">
              <a:latin typeface="標楷體" pitchFamily="65" charset="-120"/>
              <a:ea typeface="標楷體" pitchFamily="65" charset="-120"/>
            </a:endParaRP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機關檔案管理同仁在辦理檔案管理業務，不管要做立案編目或是庫房設施要符合規定，其實都花費很多人力和成本，那到底花這麼多的時間精力在管理的檔案，有沒有想過庫房裡面管的檔案到底是什麼？那他到底有沒有這個價值讓你花這麼多時間精力去管理呢？所以，在這麼多的檔案裡，我們要透過「鑑定」，把機關裡面真正有保存價值的檔案留下來，見證機關發展的歷史紀錄，所以鑑定是檔案管理裡面一個很重要的基礎</a:t>
            </a:r>
          </a:p>
          <a:p>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就像是廣告詞：「不在乎天長地久，只在乎曾經擁有」，時間到了，就給他銷毀掉，可以這樣嗎？</a:t>
            </a:r>
          </a:p>
          <a:p>
            <a:r>
              <a:rPr lang="en-US" altLang="zh-TW" sz="1500" dirty="0">
                <a:latin typeface="標楷體" pitchFamily="65" charset="-120"/>
                <a:ea typeface="標楷體" pitchFamily="65" charset="-120"/>
              </a:rPr>
              <a:t>No </a:t>
            </a:r>
            <a:r>
              <a:rPr lang="en-US" altLang="zh-TW" sz="1500" dirty="0" err="1">
                <a:latin typeface="標楷體" pitchFamily="65" charset="-120"/>
                <a:ea typeface="標楷體" pitchFamily="65" charset="-120"/>
              </a:rPr>
              <a:t>no</a:t>
            </a:r>
            <a:r>
              <a:rPr lang="zh-TW" altLang="en-US" sz="1500" dirty="0">
                <a:latin typeface="標楷體" pitchFamily="65" charset="-120"/>
                <a:ea typeface="標楷體" pitchFamily="65" charset="-120"/>
              </a:rPr>
              <a:t>，應該要像另一個廣告詞：「鑽石恆久遠，一顆永流傳」，我們一定要看到檔案裡面哪一件是我們的鑽石，設法把鑽石找到。</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58D0F-A496-4471-B3ED-AF4518D3E5D8}" type="slidenum">
              <a:rPr lang="zh-TW" altLang="en-US"/>
              <a:pPr/>
              <a:t>36</a:t>
            </a:fld>
            <a:endParaRPr lang="en-US" altLang="zh-TW"/>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B347E-70A3-4730-AB10-9830CAB96658}" type="slidenum">
              <a:rPr lang="zh-TW" altLang="en-US"/>
              <a:pPr/>
              <a:t>37</a:t>
            </a:fld>
            <a:endParaRPr lang="en-US" altLang="zh-TW"/>
          </a:p>
        </p:txBody>
      </p:sp>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p:txBody>
          <a:bodyPr/>
          <a:lstStyle/>
          <a:p>
            <a:r>
              <a:rPr lang="zh-TW" altLang="en-US" sz="1500" dirty="0">
                <a:latin typeface="標楷體" pitchFamily="65" charset="-120"/>
                <a:ea typeface="標楷體" pitchFamily="65" charset="-120"/>
              </a:rPr>
              <a:t>各位檔案同仁有瞭解機關的歷史嗎？唯有瞭解機關的歷史，才能回到當初的歷史環境和時空背景</a:t>
            </a:r>
            <a:endParaRPr lang="en-US" altLang="zh-TW" sz="1500" dirty="0">
              <a:latin typeface="標楷體" pitchFamily="65" charset="-120"/>
              <a:ea typeface="標楷體" pitchFamily="65" charset="-120"/>
            </a:endParaRPr>
          </a:p>
          <a:p>
            <a:r>
              <a:rPr lang="zh-TW" altLang="en-US" sz="1500" dirty="0">
                <a:latin typeface="標楷體" pitchFamily="65" charset="-120"/>
                <a:ea typeface="標楷體" pitchFamily="65" charset="-120"/>
              </a:rPr>
              <a:t>另外，檔管同仁在做鑑定之前，也是要先辦理行政作業，將鑑定的檔案作相關整理和分析，做好幕僚作業才是</a:t>
            </a:r>
            <a:endParaRPr lang="en-US" altLang="zh-TW" sz="1500" dirty="0">
              <a:latin typeface="標楷體" pitchFamily="65" charset="-120"/>
              <a:ea typeface="標楷體" pitchFamily="65"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6727C-9671-4F83-8A4B-05F12D80E428}" type="slidenum">
              <a:rPr lang="zh-TW" altLang="en-US"/>
              <a:pPr/>
              <a:t>38</a:t>
            </a:fld>
            <a:endParaRPr lang="en-US" altLang="zh-TW"/>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內容鑑定：採逐案或逐件方式，進行個案保存價值與利用需要評估</a:t>
            </a: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職能鑑定：</a:t>
            </a:r>
            <a:r>
              <a:rPr lang="en-US" altLang="zh-TW" sz="1500" dirty="0">
                <a:latin typeface="標楷體" pitchFamily="65" charset="-120"/>
                <a:ea typeface="標楷體" pitchFamily="65" charset="-120"/>
              </a:rPr>
              <a:t>1950</a:t>
            </a:r>
            <a:r>
              <a:rPr lang="zh-TW" altLang="en-US" sz="1500" dirty="0">
                <a:latin typeface="標楷體" pitchFamily="65" charset="-120"/>
                <a:ea typeface="標楷體" pitchFamily="65" charset="-120"/>
              </a:rPr>
              <a:t>年代以後，職能分析的鑑定概念逐漸採行，現在更是各國最為普遍的鑑定方式。鑑定焦點主要在分析機關的核心職能、各類職能和所屬業務的重要性及關聯性、各單位的重要性等等，依類別，一類一類的評估</a:t>
            </a:r>
          </a:p>
          <a:p>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宏觀鑑定：用全政府的角度來看檔案，越高層級的機關、機關職能涉及法令的影響程度越高、對國家社會的影響越高，我們就會優先的辦理鑑選，譬如我們</a:t>
            </a:r>
            <a:r>
              <a:rPr lang="en-US" altLang="zh-TW" sz="1500" dirty="0">
                <a:latin typeface="標楷體" pitchFamily="65" charset="-120"/>
                <a:ea typeface="標楷體" pitchFamily="65" charset="-120"/>
              </a:rPr>
              <a:t>99-102</a:t>
            </a:r>
            <a:r>
              <a:rPr lang="zh-TW" altLang="en-US" sz="1500" dirty="0">
                <a:latin typeface="標楷體" pitchFamily="65" charset="-120"/>
                <a:ea typeface="標楷體" pitchFamily="65" charset="-120"/>
              </a:rPr>
              <a:t>年徵集計畫就是規劃優先鑑選總統府和五院等機關的檔案，來留存我國重要施政紀錄。</a:t>
            </a:r>
          </a:p>
          <a:p>
            <a:r>
              <a:rPr lang="en-US" altLang="zh-TW" sz="1500" dirty="0">
                <a:latin typeface="標楷體" pitchFamily="65" charset="-120"/>
                <a:ea typeface="標楷體" pitchFamily="65" charset="-120"/>
              </a:rPr>
              <a:t>4.</a:t>
            </a:r>
            <a:r>
              <a:rPr lang="zh-TW" altLang="en-US" sz="1500" dirty="0">
                <a:latin typeface="標楷體" pitchFamily="65" charset="-120"/>
                <a:ea typeface="標楷體" pitchFamily="65" charset="-120"/>
              </a:rPr>
              <a:t>宏觀鑑定最好的例子就是行政院、財政部和賦稅署之間，可能同樣是賦稅改革，政策制訂、規劃的部分就要留行政院或是財政部的，但實際執行，可能是所得稅調降、稅目更動等等就會留賦稅署資料</a:t>
            </a:r>
          </a:p>
          <a:p>
            <a:endParaRPr lang="zh-TW" altLang="en-US" sz="1500" dirty="0">
              <a:latin typeface="標楷體" pitchFamily="65" charset="-120"/>
              <a:ea typeface="標楷體" pitchFamily="65" charset="-120"/>
            </a:endParaRPr>
          </a:p>
          <a:p>
            <a:endParaRPr lang="zh-TW" altLang="en-US" dirty="0"/>
          </a:p>
          <a:p>
            <a:endParaRPr lang="zh-TW"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54003">
              <a:defRPr kumimoji="1">
                <a:solidFill>
                  <a:srgbClr val="CC0000"/>
                </a:solidFill>
                <a:latin typeface="標楷體" pitchFamily="65" charset="-120"/>
                <a:ea typeface="標楷體" pitchFamily="65" charset="-120"/>
                <a:sym typeface="Wingdings" pitchFamily="2" charset="2"/>
              </a:defRPr>
            </a:lvl1pPr>
            <a:lvl2pPr marL="772445" indent="-297094" defTabSz="954003">
              <a:defRPr kumimoji="1">
                <a:solidFill>
                  <a:srgbClr val="CC0000"/>
                </a:solidFill>
                <a:latin typeface="標楷體" pitchFamily="65" charset="-120"/>
                <a:ea typeface="標楷體" pitchFamily="65" charset="-120"/>
                <a:sym typeface="Wingdings" pitchFamily="2" charset="2"/>
              </a:defRPr>
            </a:lvl2pPr>
            <a:lvl3pPr marL="1188377" indent="-237675" defTabSz="954003">
              <a:defRPr kumimoji="1">
                <a:solidFill>
                  <a:srgbClr val="CC0000"/>
                </a:solidFill>
                <a:latin typeface="標楷體" pitchFamily="65" charset="-120"/>
                <a:ea typeface="標楷體" pitchFamily="65" charset="-120"/>
                <a:sym typeface="Wingdings" pitchFamily="2" charset="2"/>
              </a:defRPr>
            </a:lvl3pPr>
            <a:lvl4pPr marL="1663728" indent="-237675" defTabSz="954003">
              <a:defRPr kumimoji="1">
                <a:solidFill>
                  <a:srgbClr val="CC0000"/>
                </a:solidFill>
                <a:latin typeface="標楷體" pitchFamily="65" charset="-120"/>
                <a:ea typeface="標楷體" pitchFamily="65" charset="-120"/>
                <a:sym typeface="Wingdings" pitchFamily="2" charset="2"/>
              </a:defRPr>
            </a:lvl4pPr>
            <a:lvl5pPr marL="2139079" indent="-237675" defTabSz="954003">
              <a:defRPr kumimoji="1">
                <a:solidFill>
                  <a:srgbClr val="CC0000"/>
                </a:solidFill>
                <a:latin typeface="標楷體" pitchFamily="65" charset="-120"/>
                <a:ea typeface="標楷體" pitchFamily="65" charset="-120"/>
                <a:sym typeface="Wingdings" pitchFamily="2" charset="2"/>
              </a:defRPr>
            </a:lvl5pPr>
            <a:lvl6pPr marL="2614430"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6pPr>
            <a:lvl7pPr marL="3089780"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7pPr>
            <a:lvl8pPr marL="3565131"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8pPr>
            <a:lvl9pPr marL="4040482" indent="-237675" defTabSz="954003"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9pPr>
          </a:lstStyle>
          <a:p>
            <a:fld id="{889782B4-2411-45BF-A385-DDD50AEAC659}" type="slidenum">
              <a:rPr lang="zh-TW" altLang="en-US" smtClean="0">
                <a:solidFill>
                  <a:schemeClr val="tx1"/>
                </a:solidFill>
                <a:latin typeface="Tahoma" pitchFamily="34" charset="0"/>
                <a:ea typeface="新細明體" charset="-120"/>
              </a:rPr>
              <a:pPr/>
              <a:t>39</a:t>
            </a:fld>
            <a:endParaRPr lang="en-US" altLang="zh-TW" dirty="0" smtClean="0">
              <a:solidFill>
                <a:schemeClr val="tx1"/>
              </a:solidFill>
              <a:latin typeface="Tahoma" pitchFamily="34" charset="0"/>
              <a:ea typeface="新細明體" charset="-12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zh-TW" altLang="en-US" sz="1500" dirty="0">
                <a:latin typeface="標楷體" pitchFamily="65" charset="-120"/>
                <a:ea typeface="標楷體" pitchFamily="65" charset="-120"/>
              </a:rPr>
              <a:t>財政部掌理全國財政事務</a:t>
            </a:r>
          </a:p>
          <a:p>
            <a:pPr eaLnBrk="1" hangingPunct="1"/>
            <a:r>
              <a:rPr lang="zh-TW" altLang="en-US" sz="1500" dirty="0">
                <a:latin typeface="標楷體" pitchFamily="65" charset="-120"/>
                <a:ea typeface="標楷體" pitchFamily="65" charset="-120"/>
              </a:rPr>
              <a:t>賦稅署是財政部的幕僚機關，負責賦稅法規制訂、推動和改革</a:t>
            </a:r>
          </a:p>
          <a:p>
            <a:pPr eaLnBrk="1" hangingPunct="1"/>
            <a:r>
              <a:rPr lang="zh-TW" altLang="en-US" sz="1500" dirty="0">
                <a:latin typeface="標楷體" pitchFamily="65" charset="-120"/>
                <a:ea typeface="標楷體" pitchFamily="65" charset="-120"/>
              </a:rPr>
              <a:t>財稅資料中心提供各項財稅資訊作業系統，和賦稅署是合作關係</a:t>
            </a:r>
          </a:p>
          <a:p>
            <a:pPr eaLnBrk="1" hangingPunct="1"/>
            <a:r>
              <a:rPr lang="zh-TW" altLang="en-US" sz="1500" dirty="0">
                <a:latin typeface="標楷體" pitchFamily="65" charset="-120"/>
                <a:ea typeface="標楷體" pitchFamily="65" charset="-120"/>
              </a:rPr>
              <a:t>國稅局和各稅捐機關就是負責各類稅務稽徵業務之設計、執行與審查，國稅局和稅捐機關都要受賦稅署的指揮和監督</a:t>
            </a:r>
          </a:p>
          <a:p>
            <a:pPr eaLnBrk="1" hangingPunct="1"/>
            <a:r>
              <a:rPr lang="zh-TW" altLang="en-US" sz="1500" dirty="0">
                <a:latin typeface="標楷體" pitchFamily="65" charset="-120"/>
                <a:ea typeface="標楷體" pitchFamily="65" charset="-120"/>
              </a:rPr>
              <a:t>透過分析，可以瞭解各機關在稅務制度中所扮演的角色，依照各機關職能不同，在不同機關的區分表中就會有不一樣的保存年限</a:t>
            </a:r>
          </a:p>
          <a:p>
            <a:pPr eaLnBrk="1" hangingPunct="1"/>
            <a:endParaRPr lang="zh-TW" altLang="en-US" sz="1500" dirty="0">
              <a:latin typeface="標楷體" pitchFamily="65" charset="-120"/>
              <a:ea typeface="標楷體" pitchFamily="65" charset="-120"/>
            </a:endParaRPr>
          </a:p>
          <a:p>
            <a:pPr eaLnBrk="1" hangingPunct="1"/>
            <a:r>
              <a:rPr lang="zh-TW" altLang="en-US" sz="1500" dirty="0">
                <a:latin typeface="標楷體" pitchFamily="65" charset="-120"/>
                <a:ea typeface="標楷體" pitchFamily="65" charset="-120"/>
              </a:rPr>
              <a:t>賦稅署之核心職能是</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我國賦稅制度的規劃</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，財稅資料中心核心職能是</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財稅資訊作業系統的規劃</a:t>
            </a:r>
            <a:r>
              <a:rPr lang="en-US" altLang="zh-TW" sz="1500" dirty="0">
                <a:latin typeface="標楷體" pitchFamily="65" charset="-120"/>
                <a:ea typeface="標楷體" pitchFamily="65" charset="-120"/>
              </a:rPr>
              <a:t>』</a:t>
            </a:r>
            <a:endParaRPr lang="zh-TW" altLang="en-US" sz="1500" dirty="0">
              <a:latin typeface="標楷體" pitchFamily="65" charset="-120"/>
              <a:ea typeface="標楷體" pitchFamily="65" charset="-120"/>
            </a:endParaRPr>
          </a:p>
          <a:p>
            <a:pPr eaLnBrk="1" hangingPunct="1"/>
            <a:r>
              <a:rPr lang="zh-TW" altLang="en-US" sz="1500" dirty="0">
                <a:latin typeface="標楷體" pitchFamily="65" charset="-120"/>
                <a:ea typeface="標楷體" pitchFamily="65" charset="-120"/>
              </a:rPr>
              <a:t>所以這</a:t>
            </a:r>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類檔案就應該分別由這</a:t>
            </a:r>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個機關永久保存</a:t>
            </a:r>
          </a:p>
          <a:p>
            <a:pPr eaLnBrk="1" hangingPunct="1"/>
            <a:endParaRPr lang="zh-TW" altLang="en-US" dirty="0" smtClean="0">
              <a:latin typeface="標楷體" pitchFamily="65" charset="-120"/>
              <a:ea typeface="標楷體" pitchFamily="65" charset="-12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B80B5-3ADC-4CA4-B9E3-CA2BBC1FA826}" type="slidenum">
              <a:rPr lang="zh-TW" altLang="en-US"/>
              <a:pPr/>
              <a:t>40</a:t>
            </a:fld>
            <a:endParaRPr lang="en-US" altLang="zh-TW"/>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pPr defTabSz="950702">
              <a:defRPr/>
            </a:pPr>
            <a:r>
              <a:rPr lang="zh-TW" altLang="en-US" sz="1400" dirty="0">
                <a:solidFill>
                  <a:srgbClr val="333399"/>
                </a:solidFill>
                <a:latin typeface="標楷體" pitchFamily="65" charset="-120"/>
                <a:ea typeface="標楷體" pitchFamily="65" charset="-120"/>
              </a:rPr>
              <a:t>檔案保存價值鑑定，應依鑑定目的、檔案性質、數量及範圍，採下列一種或數種方法為之；必要時，得成立鑑定小組</a:t>
            </a:r>
            <a:endParaRPr lang="en-US" altLang="zh-TW" sz="1400" dirty="0">
              <a:latin typeface="標楷體" pitchFamily="65" charset="-120"/>
              <a:ea typeface="標楷體" pitchFamily="65" charset="-120"/>
            </a:endParaRPr>
          </a:p>
          <a:p>
            <a:r>
              <a:rPr lang="en-US" altLang="zh-TW" sz="1400" dirty="0">
                <a:latin typeface="標楷體" pitchFamily="65" charset="-120"/>
                <a:ea typeface="標楷體" pitchFamily="65" charset="-120"/>
              </a:rPr>
              <a:t>1.</a:t>
            </a:r>
            <a:r>
              <a:rPr lang="zh-TW" altLang="en-US" sz="1400" dirty="0">
                <a:latin typeface="標楷體" pitchFamily="65" charset="-120"/>
                <a:ea typeface="標楷體" pitchFamily="65" charset="-120"/>
              </a:rPr>
              <a:t>邀請學者專家鑑定：我們今年的行政院財政類國家檔案審選找的學者如財經背景的學者、專家的部分我們是邀請已經退休的財政部次長來擔任，因為他對於機關業務最瞭解。大學年代久遠的檔案作鑑定，我就可以邀請教育史的專家。另外一種也是專家，就是機關裡面資深的退休長官</a:t>
            </a:r>
          </a:p>
          <a:p>
            <a:r>
              <a:rPr lang="en-US" altLang="zh-TW" sz="1400" dirty="0">
                <a:latin typeface="標楷體" pitchFamily="65" charset="-120"/>
                <a:ea typeface="標楷體" pitchFamily="65" charset="-120"/>
              </a:rPr>
              <a:t>2.</a:t>
            </a:r>
            <a:r>
              <a:rPr lang="zh-TW" altLang="en-US" sz="1400" dirty="0">
                <a:latin typeface="標楷體" pitchFamily="65" charset="-120"/>
                <a:ea typeface="標楷體" pitchFamily="65" charset="-120"/>
              </a:rPr>
              <a:t>邀請利害關係人參與：之前不是報很大的法務部調查局安康接待室檔案亂丟（白色恐怖時期檔案隨意丟棄，大家都湮滅重要檔案），裡面的資料是大概警總時期（類似看守所，關政治犯的地方）身份簿，是何時進來、口卡資料、有沒有被提訊ㄚ、吃哪些藥、領了哪些東西等一些收容人生活管理的資訊，但因為這件事較具敏感性，我們除了邀請一些專家學者，也邀請「戒嚴時期不當叛亂暨匪諜審判案件補償基金會」及「臺灣民間真相與和解促進會」這些團體來鑑定，某種角度來講他們是代表利害關係人</a:t>
            </a:r>
          </a:p>
          <a:p>
            <a:r>
              <a:rPr lang="en-US" altLang="zh-TW" sz="1400" dirty="0">
                <a:latin typeface="標楷體" pitchFamily="65" charset="-120"/>
                <a:ea typeface="標楷體" pitchFamily="65" charset="-120"/>
              </a:rPr>
              <a:t>3.</a:t>
            </a:r>
            <a:r>
              <a:rPr lang="zh-TW" altLang="en-US" sz="1400" dirty="0">
                <a:latin typeface="標楷體" pitchFamily="65" charset="-120"/>
                <a:ea typeface="標楷體" pitchFamily="65" charset="-120"/>
              </a:rPr>
              <a:t>邀集業務單位會審：請各業務單位同仁一起來開會討論，算是最簡單的方式之一</a:t>
            </a:r>
            <a:endParaRPr lang="en-US" altLang="zh-TW" sz="1400" dirty="0">
              <a:latin typeface="標楷體" pitchFamily="65" charset="-120"/>
              <a:ea typeface="標楷體" pitchFamily="65" charset="-120"/>
            </a:endParaRPr>
          </a:p>
          <a:p>
            <a:r>
              <a:rPr lang="en-US" altLang="zh-TW" sz="1400" dirty="0">
                <a:latin typeface="標楷體" pitchFamily="65" charset="-120"/>
                <a:ea typeface="標楷體" pitchFamily="65" charset="-120"/>
              </a:rPr>
              <a:t>4.</a:t>
            </a:r>
            <a:r>
              <a:rPr lang="zh-TW" altLang="en-US" sz="1400" dirty="0">
                <a:latin typeface="標楷體" pitchFamily="65" charset="-120"/>
                <a:ea typeface="標楷體" pitchFamily="65" charset="-120"/>
              </a:rPr>
              <a:t>選擇代表性檔案：因為檔案量過大，可以使用這個方法。依類別或案卷選擇具代表性、獨特性或案情完整者，也可以用一些抽樣的方法來進行，每一類抽一些檔案來看</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AF6AC-C0CE-4B28-98E3-0C4B0C54FD72}" type="slidenum">
              <a:rPr lang="zh-TW" altLang="en-US"/>
              <a:pPr/>
              <a:t>41</a:t>
            </a:fld>
            <a:endParaRPr lang="en-US" altLang="zh-TW"/>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r>
              <a:rPr lang="zh-TW" altLang="en-US" sz="1500" dirty="0">
                <a:ea typeface="標楷體" pitchFamily="65" charset="-120"/>
              </a:rPr>
              <a:t>上頁備忘：</a:t>
            </a:r>
            <a:endParaRPr lang="en-US" altLang="zh-TW" sz="1500" dirty="0">
              <a:ea typeface="標楷體" pitchFamily="65" charset="-120"/>
            </a:endParaRPr>
          </a:p>
          <a:p>
            <a:r>
              <a:rPr lang="zh-TW" altLang="en-US" sz="1500" dirty="0">
                <a:ea typeface="標楷體" pitchFamily="65" charset="-120"/>
              </a:rPr>
              <a:t>調查：檔案的使用調查，調查檔案的使用者數量、應用頻率等應用需求，依檔案類別或檔案應用申請目的，統計分析檔案內外部使用情形，以確認各單位業務職能及重要性</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E4CDA-9FD2-41BF-940B-C89274B0B8CA}" type="slidenum">
              <a:rPr lang="zh-TW" altLang="en-US"/>
              <a:pPr/>
              <a:t>42</a:t>
            </a:fld>
            <a:endParaRPr lang="en-US" altLang="zh-TW"/>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r>
              <a:rPr lang="zh-TW" altLang="en-US" sz="1500" dirty="0">
                <a:ea typeface="標楷體" pitchFamily="65" charset="-120"/>
              </a:rPr>
              <a:t>卷軸：教育部手上有一件檔案，把他當成是鎮部之寶，就是清朝最後一個皇帝所公佈的榜單，這榜單是卷軸的形式，教育部為什麼把他當成寶貝？不是因為裡面有上榜的人的名單，而是因為他的外在形式很特殊</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30EAA-DDB0-46A1-A69B-CB9E9FF33E8D}" type="slidenum">
              <a:rPr lang="zh-TW" altLang="en-US"/>
              <a:pPr/>
              <a:t>43</a:t>
            </a:fld>
            <a:endParaRPr lang="en-US" altLang="zh-TW"/>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法律價值：檔案清理適法性就是說法令有規範這類的檔案應該要保存多久，譬如土地登記規則第</a:t>
            </a:r>
            <a:r>
              <a:rPr lang="en-US" altLang="zh-TW" sz="1500" dirty="0">
                <a:latin typeface="標楷體" pitchFamily="65" charset="-120"/>
                <a:ea typeface="標楷體" pitchFamily="65" charset="-120"/>
              </a:rPr>
              <a:t>19</a:t>
            </a:r>
            <a:r>
              <a:rPr lang="zh-TW" altLang="en-US" sz="1500" dirty="0">
                <a:latin typeface="標楷體" pitchFamily="65" charset="-120"/>
                <a:ea typeface="標楷體" pitchFamily="65" charset="-120"/>
              </a:rPr>
              <a:t>條規定，土地收件簿、登記申請書及附件，除土地所有權第</a:t>
            </a:r>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次登記案件應永久保存外，應自登記完畢之日起保存</a:t>
            </a:r>
            <a:r>
              <a:rPr lang="en-US" altLang="zh-TW" sz="1500" dirty="0">
                <a:latin typeface="標楷體" pitchFamily="65" charset="-120"/>
                <a:ea typeface="標楷體" pitchFamily="65" charset="-120"/>
              </a:rPr>
              <a:t>15</a:t>
            </a:r>
            <a:r>
              <a:rPr lang="zh-TW" altLang="en-US" sz="1500" dirty="0">
                <a:latin typeface="標楷體" pitchFamily="65" charset="-120"/>
                <a:ea typeface="標楷體" pitchFamily="65" charset="-120"/>
              </a:rPr>
              <a:t>年。</a:t>
            </a:r>
          </a:p>
          <a:p>
            <a:r>
              <a:rPr lang="zh-TW" altLang="en-US" sz="1500" dirty="0">
                <a:latin typeface="標楷體" pitchFamily="65" charset="-120"/>
                <a:ea typeface="標楷體" pitchFamily="65" charset="-120"/>
              </a:rPr>
              <a:t>至於個人權益保障，譬如說</a:t>
            </a:r>
            <a:r>
              <a:rPr lang="en-US" altLang="zh-TW" sz="1500" dirty="0">
                <a:latin typeface="標楷體" pitchFamily="65" charset="-120"/>
                <a:ea typeface="標楷體" pitchFamily="65" charset="-120"/>
              </a:rPr>
              <a:t>228</a:t>
            </a:r>
            <a:r>
              <a:rPr lang="zh-TW" altLang="en-US" sz="1500" dirty="0">
                <a:latin typeface="標楷體" pitchFamily="65" charset="-120"/>
                <a:ea typeface="標楷體" pitchFamily="65" charset="-120"/>
              </a:rPr>
              <a:t>受害者的檔案，如果之前就把他給銷毀掉，可能就會影響到受害家屬他們求償的權益，所以這個要考慮進去</a:t>
            </a: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資訊價值：在檔案法施行之前，檔案大概只有業務承辦人會來調案，現在因應政府資訊公開和檔案法的施行，檔案使用者已經不再是內部業務單位同仁，民眾也可以來申請應用，所以在留存檔案角度上就不能只考量業務，也要考量未來可不可以作研究，來滿足民眾需要</a:t>
            </a:r>
          </a:p>
          <a:p>
            <a:endParaRPr lang="en-US" altLang="zh-TW" sz="1500" dirty="0">
              <a:latin typeface="標楷體" pitchFamily="65" charset="-120"/>
              <a:ea typeface="標楷體" pitchFamily="65" charset="-12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C09A-6911-4774-973C-165E7949BFE0}" type="slidenum">
              <a:rPr lang="zh-TW" altLang="en-US"/>
              <a:pPr/>
              <a:t>44</a:t>
            </a:fld>
            <a:endParaRPr lang="en-US" altLang="zh-TW"/>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民國</a:t>
            </a:r>
            <a:r>
              <a:rPr lang="en-US" altLang="zh-TW" sz="1500" dirty="0">
                <a:latin typeface="標楷體" pitchFamily="65" charset="-120"/>
                <a:ea typeface="標楷體" pitchFamily="65" charset="-120"/>
              </a:rPr>
              <a:t>38</a:t>
            </a:r>
            <a:r>
              <a:rPr lang="zh-TW" altLang="en-US" sz="1500" dirty="0">
                <a:latin typeface="標楷體" pitchFamily="65" charset="-120"/>
                <a:ea typeface="標楷體" pitchFamily="65" charset="-120"/>
              </a:rPr>
              <a:t>年以前檔案：為什麼是</a:t>
            </a:r>
            <a:r>
              <a:rPr lang="en-US" altLang="zh-TW" sz="1500" dirty="0">
                <a:latin typeface="標楷體" pitchFamily="65" charset="-120"/>
                <a:ea typeface="標楷體" pitchFamily="65" charset="-120"/>
              </a:rPr>
              <a:t>38</a:t>
            </a:r>
            <a:r>
              <a:rPr lang="zh-TW" altLang="en-US" sz="1500" dirty="0">
                <a:latin typeface="標楷體" pitchFamily="65" charset="-120"/>
                <a:ea typeface="標楷體" pitchFamily="65" charset="-120"/>
              </a:rPr>
              <a:t>年？因為</a:t>
            </a:r>
            <a:r>
              <a:rPr lang="en-US" altLang="zh-TW" sz="1500" dirty="0">
                <a:latin typeface="標楷體" pitchFamily="65" charset="-120"/>
                <a:ea typeface="標楷體" pitchFamily="65" charset="-120"/>
              </a:rPr>
              <a:t>38</a:t>
            </a:r>
            <a:r>
              <a:rPr lang="zh-TW" altLang="en-US" sz="1500" dirty="0">
                <a:latin typeface="標楷體" pitchFamily="65" charset="-120"/>
                <a:ea typeface="標楷體" pitchFamily="65" charset="-120"/>
              </a:rPr>
              <a:t>年就歷史發展來說是重要年代的分水嶺，而且</a:t>
            </a:r>
            <a:r>
              <a:rPr lang="en-US" altLang="zh-TW" sz="1500" dirty="0">
                <a:latin typeface="標楷體" pitchFamily="65" charset="-120"/>
                <a:ea typeface="標楷體" pitchFamily="65" charset="-120"/>
              </a:rPr>
              <a:t>38</a:t>
            </a:r>
            <a:r>
              <a:rPr lang="zh-TW" altLang="en-US" sz="1500" dirty="0">
                <a:latin typeface="標楷體" pitchFamily="65" charset="-120"/>
                <a:ea typeface="標楷體" pitchFamily="65" charset="-120"/>
              </a:rPr>
              <a:t>年以前的檔案也不多，因此我們請各機關永久保存，並且移為國家檔案</a:t>
            </a:r>
          </a:p>
          <a:p>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戒嚴時期通行證核發：在</a:t>
            </a:r>
            <a:r>
              <a:rPr lang="en-US" altLang="zh-TW" sz="1500" dirty="0">
                <a:latin typeface="標楷體" pitchFamily="65" charset="-120"/>
                <a:ea typeface="標楷體" pitchFamily="65" charset="-120"/>
              </a:rPr>
              <a:t>76</a:t>
            </a:r>
            <a:r>
              <a:rPr lang="zh-TW" altLang="en-US" sz="1500" dirty="0">
                <a:latin typeface="標楷體" pitchFamily="65" charset="-120"/>
                <a:ea typeface="標楷體" pitchFamily="65" charset="-120"/>
              </a:rPr>
              <a:t>年解嚴之前，我們是不可以趴趴走的，要去哪裡是需要一個通行證。像這個通行證未來還會不會發生？應該是不會了，所以我們把他留存，可以見證當時社會的政治環境</a:t>
            </a:r>
          </a:p>
          <a:p>
            <a:endParaRPr lang="en-US" altLang="zh-TW" sz="1500" dirty="0">
              <a:latin typeface="標楷體" pitchFamily="65" charset="-120"/>
              <a:ea typeface="標楷體" pitchFamily="65" charset="-12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B5438-680E-48CF-8128-023877002732}" type="slidenum">
              <a:rPr lang="zh-TW" altLang="en-US"/>
              <a:pPr/>
              <a:t>45</a:t>
            </a:fld>
            <a:endParaRPr lang="en-US" altLang="zh-TW"/>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p:txBody>
          <a:bodyPr/>
          <a:lstStyle/>
          <a:p>
            <a:r>
              <a:rPr lang="zh-TW" altLang="en-US" sz="1500" dirty="0">
                <a:latin typeface="標楷體" pitchFamily="65" charset="-120"/>
                <a:ea typeface="標楷體" pitchFamily="65" charset="-120"/>
              </a:rPr>
              <a:t>管理成本：有些機關的檔案被水淹了，經過保存修護專家的鑑定，到底可不可以修復，根據專家說法，檔案都可以修，但可能要花很多錢來修護，就要考慮一下了</a:t>
            </a:r>
            <a:endParaRPr lang="en-US" altLang="zh-TW" sz="1500" dirty="0">
              <a:latin typeface="標楷體" pitchFamily="65" charset="-120"/>
              <a:ea typeface="標楷體" pitchFamily="65" charset="-120"/>
            </a:endParaRPr>
          </a:p>
          <a:p>
            <a:r>
              <a:rPr lang="zh-TW" altLang="en-US" sz="1500" dirty="0">
                <a:latin typeface="標楷體" pitchFamily="65" charset="-120"/>
                <a:ea typeface="標楷體" pitchFamily="65" charset="-120"/>
              </a:rPr>
              <a:t>利害關係人利益的影響：羅先生的例子，公寓大廈管理條例有關組織備查應該要永久保存。另外還有某某警察局銷毀掉還沒結案的資料，等到受害被害人去調資料的時候才發現找不到了，這些就是沒有考量到利害關係人利益，他可能會來拉白布條</a:t>
            </a:r>
            <a:endParaRPr lang="en-US" altLang="zh-TW" sz="1500" dirty="0">
              <a:latin typeface="標楷體" pitchFamily="65" charset="-120"/>
              <a:ea typeface="標楷體" pitchFamily="65" charset="-120"/>
            </a:endParaRPr>
          </a:p>
          <a:p>
            <a:endParaRPr lang="zh-TW" altLang="en-US" sz="1500" dirty="0">
              <a:latin typeface="標楷體" pitchFamily="65" charset="-120"/>
              <a:ea typeface="標楷體" pitchFamily="65"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624"/>
              </a:spcBef>
            </a:pPr>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檔案鑑定為清理作業過程之重要手段與方法</a:t>
            </a:r>
            <a:endParaRPr lang="en-US" altLang="zh-TW" sz="1500" dirty="0">
              <a:latin typeface="標楷體" pitchFamily="65" charset="-120"/>
              <a:ea typeface="標楷體" pitchFamily="65" charset="-120"/>
            </a:endParaRPr>
          </a:p>
          <a:p>
            <a:pPr>
              <a:spcBef>
                <a:spcPts val="624"/>
              </a:spcBef>
            </a:pPr>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檔案鑑定結果可提供檔案銷毀、移轉等清理之決策參考</a:t>
            </a:r>
          </a:p>
          <a:p>
            <a:endParaRPr lang="zh-TW" altLang="en-US" dirty="0"/>
          </a:p>
        </p:txBody>
      </p:sp>
      <p:sp>
        <p:nvSpPr>
          <p:cNvPr id="4" name="投影片編號版面配置區 3"/>
          <p:cNvSpPr>
            <a:spLocks noGrp="1"/>
          </p:cNvSpPr>
          <p:nvPr>
            <p:ph type="sldNum" sz="quarter" idx="10"/>
          </p:nvPr>
        </p:nvSpPr>
        <p:spPr/>
        <p:txBody>
          <a:bodyPr/>
          <a:lstStyle/>
          <a:p>
            <a:pPr>
              <a:defRPr/>
            </a:pPr>
            <a:fld id="{3A656BCD-B1B7-4E9D-AF85-347F9AEC64A8}" type="slidenum">
              <a:rPr lang="en-US" altLang="zh-TW" smtClean="0"/>
              <a:pPr>
                <a:defRPr/>
              </a:pPr>
              <a:t>7</a:t>
            </a:fld>
            <a:endParaRPr lang="en-US" altLang="zh-TW" dirty="0"/>
          </a:p>
        </p:txBody>
      </p:sp>
    </p:spTree>
    <p:extLst>
      <p:ext uri="{BB962C8B-B14F-4D97-AF65-F5344CB8AC3E}">
        <p14:creationId xmlns:p14="http://schemas.microsoft.com/office/powerpoint/2010/main" val="3245259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A4DA2-55B9-44D7-BF27-C161F539CD99}" type="slidenum">
              <a:rPr lang="zh-TW" altLang="en-US"/>
              <a:pPr/>
              <a:t>46</a:t>
            </a:fld>
            <a:endParaRPr lang="en-US" altLang="zh-TW"/>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zh-TW" altLang="en-US" sz="1500" dirty="0">
              <a:ea typeface="標楷體" pitchFamily="65" charset="-12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73DFEFF-A33B-418E-B1B7-AE60C4318479}" type="slidenum">
              <a:rPr lang="en-US" altLang="zh-TW" smtClean="0"/>
              <a:pPr eaLnBrk="1" hangingPunct="1"/>
              <a:t>47</a:t>
            </a:fld>
            <a:endParaRPr lang="en-US" altLang="zh-TW"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46196" y="4861562"/>
            <a:ext cx="5206914" cy="4605816"/>
          </a:xfrm>
          <a:noFill/>
        </p:spPr>
        <p:txBody>
          <a:bodyPr/>
          <a:lstStyle/>
          <a:p>
            <a:pPr eaLnBrk="1" hangingPunct="1"/>
            <a:endParaRPr lang="zh-TW" altLang="zh-TW" sz="1500" dirty="0">
              <a:latin typeface="標楷體" pitchFamily="65" charset="-120"/>
              <a:ea typeface="標楷體" pitchFamily="65"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73DFEFF-A33B-418E-B1B7-AE60C4318479}" type="slidenum">
              <a:rPr lang="en-US" altLang="zh-TW" smtClean="0"/>
              <a:pPr eaLnBrk="1" hangingPunct="1"/>
              <a:t>48</a:t>
            </a:fld>
            <a:endParaRPr lang="en-US" altLang="zh-TW"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46196" y="4861562"/>
            <a:ext cx="5206914" cy="4605816"/>
          </a:xfrm>
          <a:noFill/>
        </p:spPr>
        <p:txBody>
          <a:bodyPr/>
          <a:lstStyle/>
          <a:p>
            <a:pPr eaLnBrk="1" hangingPunct="1"/>
            <a:r>
              <a:rPr lang="zh-TW" altLang="en-US" sz="1500" dirty="0">
                <a:latin typeface="標楷體" pitchFamily="65" charset="-120"/>
                <a:ea typeface="標楷體" pitchFamily="65" charset="-120"/>
              </a:rPr>
              <a:t>依照機關檔案保存年限及銷毀辦法第</a:t>
            </a:r>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條規定，下列檔案應永久保存</a:t>
            </a:r>
            <a:endParaRPr lang="zh-TW" altLang="zh-TW" sz="1500" dirty="0">
              <a:latin typeface="標楷體" pitchFamily="65" charset="-120"/>
              <a:ea typeface="標楷體" pitchFamily="65" charset="-12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73DFEFF-A33B-418E-B1B7-AE60C4318479}" type="slidenum">
              <a:rPr lang="en-US" altLang="zh-TW" smtClean="0"/>
              <a:pPr eaLnBrk="1" hangingPunct="1"/>
              <a:t>49</a:t>
            </a:fld>
            <a:endParaRPr lang="en-US" altLang="zh-TW"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946196" y="4861562"/>
            <a:ext cx="5206914" cy="4605816"/>
          </a:xfrm>
          <a:noFill/>
        </p:spPr>
        <p:txBody>
          <a:bodyPr/>
          <a:lstStyle/>
          <a:p>
            <a:pPr eaLnBrk="1" hangingPunct="1"/>
            <a:r>
              <a:rPr lang="zh-TW" altLang="en-US" dirty="0" smtClean="0">
                <a:latin typeface="Arial" pitchFamily="34" charset="0"/>
                <a:ea typeface="新細明體" pitchFamily="18" charset="-120"/>
              </a:rPr>
              <a:t>醫院擴充審議：從地區醫院變為區域醫院、醫學中心</a:t>
            </a:r>
            <a:endParaRPr lang="zh-TW" altLang="zh-TW" dirty="0" smtClean="0">
              <a:latin typeface="Arial" pitchFamily="34" charset="0"/>
              <a:ea typeface="新細明體" pitchFamily="18" charset="-12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094EBDC-5BB5-424E-9227-7C7B3EDDFFF7}" type="slidenum">
              <a:rPr lang="en-US" altLang="zh-TW" smtClean="0"/>
              <a:pPr eaLnBrk="1" hangingPunct="1"/>
              <a:t>50</a:t>
            </a:fld>
            <a:endParaRPr lang="en-US" altLang="zh-TW"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46196" y="4861562"/>
            <a:ext cx="5206914" cy="4605816"/>
          </a:xfrm>
          <a:noFill/>
        </p:spPr>
        <p:txBody>
          <a:bodyPr/>
          <a:lstStyle/>
          <a:p>
            <a:pPr eaLnBrk="1" hangingPunct="1"/>
            <a:endParaRPr lang="zh-TW" altLang="zh-TW" smtClean="0">
              <a:latin typeface="Arial" pitchFamily="34" charset="0"/>
              <a:ea typeface="新細明體" pitchFamily="18" charset="-12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094EBDC-5BB5-424E-9227-7C7B3EDDFFF7}" type="slidenum">
              <a:rPr lang="en-US" altLang="zh-TW" smtClean="0"/>
              <a:pPr eaLnBrk="1" hangingPunct="1"/>
              <a:t>51</a:t>
            </a:fld>
            <a:endParaRPr lang="en-US" altLang="zh-TW"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46196" y="4861562"/>
            <a:ext cx="5206914" cy="4605816"/>
          </a:xfrm>
          <a:noFill/>
        </p:spPr>
        <p:txBody>
          <a:bodyPr/>
          <a:lstStyle/>
          <a:p>
            <a:pPr rtl="0"/>
            <a:r>
              <a:rPr lang="zh-TW" altLang="zh-TW" b="1" dirty="0" smtClean="0">
                <a:effectLst/>
                <a:latin typeface="標楷體" pitchFamily="65" charset="-120"/>
                <a:ea typeface="標楷體" pitchFamily="65" charset="-120"/>
              </a:rPr>
              <a:t>海山煤礦災變</a:t>
            </a:r>
            <a:r>
              <a:rPr lang="zh-TW" altLang="zh-TW" dirty="0" smtClean="0">
                <a:effectLst/>
                <a:latin typeface="標楷體" pitchFamily="65" charset="-120"/>
                <a:ea typeface="標楷體" pitchFamily="65" charset="-120"/>
              </a:rPr>
              <a:t>發生於</a:t>
            </a:r>
            <a:r>
              <a:rPr lang="en-US" altLang="zh-TW" dirty="0" smtClean="0">
                <a:effectLst/>
                <a:latin typeface="標楷體" pitchFamily="65" charset="-120"/>
                <a:ea typeface="標楷體" pitchFamily="65" charset="-120"/>
              </a:rPr>
              <a:t>73</a:t>
            </a:r>
            <a:r>
              <a:rPr lang="zh-TW" altLang="en-US" dirty="0" smtClean="0">
                <a:effectLst/>
                <a:latin typeface="標楷體" pitchFamily="65" charset="-120"/>
                <a:ea typeface="標楷體" pitchFamily="65" charset="-120"/>
              </a:rPr>
              <a:t>年</a:t>
            </a:r>
            <a:r>
              <a:rPr lang="zh-TW" altLang="zh-TW" dirty="0" smtClean="0">
                <a:effectLst/>
                <a:latin typeface="標楷體" pitchFamily="65" charset="-120"/>
                <a:ea typeface="標楷體" pitchFamily="65" charset="-120"/>
              </a:rPr>
              <a:t>，是同年</a:t>
            </a:r>
            <a:r>
              <a:rPr lang="zh-TW" altLang="zh-TW" dirty="0" smtClean="0">
                <a:effectLst/>
                <a:latin typeface="標楷體" pitchFamily="65" charset="-120"/>
                <a:ea typeface="標楷體" pitchFamily="65" charset="-120"/>
                <a:hlinkClick r:id="rId3" action="ppaction://hlinkfile" tooltip="台灣"/>
              </a:rPr>
              <a:t>台灣</a:t>
            </a:r>
            <a:r>
              <a:rPr lang="zh-TW" altLang="zh-TW" dirty="0" smtClean="0">
                <a:effectLst/>
                <a:latin typeface="標楷體" pitchFamily="65" charset="-120"/>
                <a:ea typeface="標楷體" pitchFamily="65" charset="-120"/>
              </a:rPr>
              <a:t>的三次巨大</a:t>
            </a:r>
            <a:r>
              <a:rPr lang="zh-TW" altLang="zh-TW" dirty="0" smtClean="0">
                <a:effectLst/>
                <a:latin typeface="標楷體" pitchFamily="65" charset="-120"/>
                <a:ea typeface="標楷體" pitchFamily="65" charset="-120"/>
                <a:hlinkClick r:id="rId4" action="ppaction://hlinkfile" tooltip="煤礦"/>
              </a:rPr>
              <a:t>煤礦</a:t>
            </a:r>
            <a:r>
              <a:rPr lang="zh-TW" altLang="zh-TW" dirty="0" smtClean="0">
                <a:effectLst/>
                <a:latin typeface="標楷體" pitchFamily="65" charset="-120"/>
                <a:ea typeface="標楷體" pitchFamily="65" charset="-120"/>
              </a:rPr>
              <a:t>災變之一。</a:t>
            </a:r>
            <a:r>
              <a:rPr lang="zh-TW" altLang="en-US" dirty="0" smtClean="0">
                <a:effectLst/>
                <a:latin typeface="標楷體" pitchFamily="65" charset="-120"/>
                <a:ea typeface="標楷體" pitchFamily="65" charset="-120"/>
              </a:rPr>
              <a:t>（</a:t>
            </a:r>
            <a:r>
              <a:rPr lang="zh-TW" altLang="en-US" b="1" dirty="0" smtClean="0">
                <a:effectLst/>
                <a:latin typeface="標楷體" pitchFamily="65" charset="-120"/>
                <a:ea typeface="標楷體" pitchFamily="65" charset="-120"/>
              </a:rPr>
              <a:t>海山、瑞芳的煤山、三峽的海山一坑</a:t>
            </a:r>
            <a:r>
              <a:rPr lang="zh-TW" altLang="en-US" dirty="0" smtClean="0">
                <a:effectLst/>
                <a:latin typeface="標楷體" pitchFamily="65" charset="-120"/>
                <a:ea typeface="標楷體" pitchFamily="65" charset="-120"/>
              </a:rPr>
              <a:t>），這一年將近</a:t>
            </a:r>
            <a:r>
              <a:rPr lang="en-US" altLang="zh-TW" dirty="0" smtClean="0">
                <a:effectLst/>
                <a:latin typeface="標楷體" pitchFamily="65" charset="-120"/>
                <a:ea typeface="標楷體" pitchFamily="65" charset="-120"/>
              </a:rPr>
              <a:t>300</a:t>
            </a:r>
            <a:r>
              <a:rPr lang="zh-TW" altLang="en-US" dirty="0" smtClean="0">
                <a:effectLst/>
                <a:latin typeface="標楷體" pitchFamily="65" charset="-120"/>
                <a:ea typeface="標楷體" pitchFamily="65" charset="-120"/>
              </a:rPr>
              <a:t>人死</a:t>
            </a:r>
            <a:endParaRPr lang="zh-TW" altLang="zh-TW" dirty="0" smtClean="0">
              <a:effectLst/>
              <a:latin typeface="標楷體" pitchFamily="65" charset="-120"/>
              <a:ea typeface="標楷體" pitchFamily="65" charset="-120"/>
            </a:endParaRPr>
          </a:p>
          <a:p>
            <a:pPr rtl="0"/>
            <a:r>
              <a:rPr lang="en-US" altLang="zh-TW" dirty="0" smtClean="0">
                <a:effectLst/>
                <a:latin typeface="標楷體" pitchFamily="65" charset="-120"/>
                <a:ea typeface="標楷體" pitchFamily="65" charset="-120"/>
                <a:hlinkClick r:id="rId5" action="ppaction://hlinkfile" tooltip="1984年"/>
              </a:rPr>
              <a:t>73</a:t>
            </a:r>
            <a:r>
              <a:rPr lang="zh-TW" altLang="en-US" dirty="0" smtClean="0">
                <a:effectLst/>
                <a:latin typeface="標楷體" pitchFamily="65" charset="-120"/>
                <a:ea typeface="標楷體" pitchFamily="65" charset="-120"/>
                <a:hlinkClick r:id="rId5" action="ppaction://hlinkfile" tooltip="1984年"/>
              </a:rPr>
              <a:t>年</a:t>
            </a:r>
            <a:r>
              <a:rPr lang="zh-TW" altLang="zh-TW" dirty="0" smtClean="0">
                <a:effectLst/>
                <a:latin typeface="標楷體" pitchFamily="65" charset="-120"/>
                <a:ea typeface="標楷體" pitchFamily="65" charset="-120"/>
              </a:rPr>
              <a:t>6月20日，海山煤礦發生煤塵爆炸，由於台車第7車和第8車的插銷沒有插好，造成台車滑落，又因為撞擊到</a:t>
            </a:r>
            <a:r>
              <a:rPr lang="zh-TW" altLang="zh-TW" dirty="0" smtClean="0">
                <a:effectLst/>
                <a:latin typeface="標楷體" pitchFamily="65" charset="-120"/>
                <a:ea typeface="標楷體" pitchFamily="65" charset="-120"/>
                <a:hlinkClick r:id="rId6" action="ppaction://hlinkfile" tooltip="高壓電"/>
              </a:rPr>
              <a:t>高壓電</a:t>
            </a:r>
            <a:r>
              <a:rPr lang="zh-TW" altLang="zh-TW" dirty="0" smtClean="0">
                <a:effectLst/>
                <a:latin typeface="標楷體" pitchFamily="65" charset="-120"/>
                <a:ea typeface="標楷體" pitchFamily="65" charset="-120"/>
              </a:rPr>
              <a:t>，引發的火花和漫布在空氣中的煤粉接觸，引發爆炸。未在撞擊過程中喪命的礦工，也因為空氣中布滿了</a:t>
            </a:r>
            <a:r>
              <a:rPr lang="zh-TW" altLang="zh-TW" dirty="0" smtClean="0">
                <a:effectLst/>
                <a:latin typeface="標楷體" pitchFamily="65" charset="-120"/>
                <a:ea typeface="標楷體" pitchFamily="65" charset="-120"/>
                <a:hlinkClick r:id="rId7" action="ppaction://hlinkfile" tooltip="一氧化碳"/>
              </a:rPr>
              <a:t>一氧化碳</a:t>
            </a:r>
            <a:r>
              <a:rPr lang="zh-TW" altLang="zh-TW" dirty="0" smtClean="0">
                <a:effectLst/>
                <a:latin typeface="標楷體" pitchFamily="65" charset="-120"/>
                <a:ea typeface="標楷體" pitchFamily="65" charset="-120"/>
              </a:rPr>
              <a:t>而喪命。該次災變共造成72死，大多是</a:t>
            </a:r>
            <a:r>
              <a:rPr lang="zh-TW" altLang="zh-TW" dirty="0" smtClean="0">
                <a:effectLst/>
                <a:latin typeface="標楷體" pitchFamily="65" charset="-120"/>
                <a:ea typeface="標楷體" pitchFamily="65" charset="-120"/>
                <a:hlinkClick r:id="rId8" action="ppaction://hlinkfile" tooltip="阿美族"/>
              </a:rPr>
              <a:t>阿美族</a:t>
            </a:r>
            <a:r>
              <a:rPr lang="zh-TW" altLang="zh-TW" dirty="0" smtClean="0">
                <a:effectLst/>
                <a:latin typeface="標楷體" pitchFamily="65" charset="-120"/>
                <a:ea typeface="標楷體" pitchFamily="65" charset="-120"/>
              </a:rPr>
              <a:t>礦工。海山礦災事發後，礦主故意拖延向礦務局報告時間達三小時，意圖改變現場、湮滅証據。</a:t>
            </a:r>
            <a:r>
              <a:rPr lang="en-US" altLang="zh-TW" dirty="0" smtClean="0">
                <a:effectLst/>
                <a:latin typeface="標楷體" pitchFamily="65" charset="-120"/>
                <a:ea typeface="標楷體" pitchFamily="65" charset="-120"/>
              </a:rPr>
              <a:t>78</a:t>
            </a:r>
            <a:r>
              <a:rPr lang="zh-TW" altLang="en-US" dirty="0" smtClean="0">
                <a:effectLst/>
                <a:latin typeface="標楷體" pitchFamily="65" charset="-120"/>
                <a:ea typeface="標楷體" pitchFamily="65" charset="-120"/>
              </a:rPr>
              <a:t>年才</a:t>
            </a:r>
            <a:r>
              <a:rPr lang="zh-TW" altLang="zh-TW" dirty="0" smtClean="0">
                <a:effectLst/>
                <a:latin typeface="標楷體" pitchFamily="65" charset="-120"/>
                <a:ea typeface="標楷體" pitchFamily="65" charset="-120"/>
              </a:rPr>
              <a:t>收坑，總共開採出4,664,634公噸。</a:t>
            </a:r>
          </a:p>
          <a:p>
            <a:pPr rtl="0"/>
            <a:r>
              <a:rPr lang="zh-TW" altLang="zh-TW" dirty="0" smtClean="0">
                <a:effectLst/>
                <a:latin typeface="標楷體" pitchFamily="65" charset="-120"/>
                <a:ea typeface="標楷體" pitchFamily="65" charset="-120"/>
              </a:rPr>
              <a:t>在海山煤礦災變後20日，</a:t>
            </a:r>
            <a:r>
              <a:rPr lang="zh-TW" altLang="zh-TW" dirty="0" smtClean="0">
                <a:effectLst/>
                <a:latin typeface="標楷體" pitchFamily="65" charset="-120"/>
                <a:ea typeface="標楷體" pitchFamily="65" charset="-120"/>
                <a:hlinkClick r:id="rId9" action="ppaction://hlinkfile" tooltip="7月10日"/>
              </a:rPr>
              <a:t>7月10日</a:t>
            </a:r>
            <a:r>
              <a:rPr lang="zh-TW" altLang="zh-TW" dirty="0" smtClean="0">
                <a:effectLst/>
                <a:latin typeface="標楷體" pitchFamily="65" charset="-120"/>
                <a:ea typeface="標楷體" pitchFamily="65" charset="-120"/>
              </a:rPr>
              <a:t>，同縣</a:t>
            </a:r>
            <a:r>
              <a:rPr lang="zh-TW" altLang="zh-TW" dirty="0" smtClean="0">
                <a:effectLst/>
                <a:latin typeface="標楷體" pitchFamily="65" charset="-120"/>
                <a:ea typeface="標楷體" pitchFamily="65" charset="-120"/>
                <a:hlinkClick r:id="rId10" action="ppaction://hlinkfile" tooltip="瑞芳鎮"/>
              </a:rPr>
              <a:t>瑞芳鎮</a:t>
            </a:r>
            <a:r>
              <a:rPr lang="zh-TW" altLang="zh-TW" dirty="0" smtClean="0">
                <a:effectLst/>
                <a:latin typeface="標楷體" pitchFamily="65" charset="-120"/>
                <a:ea typeface="標楷體" pitchFamily="65" charset="-120"/>
              </a:rPr>
              <a:t>發生</a:t>
            </a:r>
            <a:r>
              <a:rPr lang="zh-TW" altLang="zh-TW" dirty="0" smtClean="0">
                <a:effectLst/>
                <a:latin typeface="標楷體" pitchFamily="65" charset="-120"/>
                <a:ea typeface="標楷體" pitchFamily="65" charset="-120"/>
                <a:hlinkClick r:id="rId11" action="ppaction://hlinkfile" tooltip="煤山煤礦災變 (頁面不存在)"/>
              </a:rPr>
              <a:t>煤山煤礦災變</a:t>
            </a:r>
            <a:r>
              <a:rPr lang="zh-TW" altLang="zh-TW" dirty="0" smtClean="0">
                <a:effectLst/>
                <a:latin typeface="標楷體" pitchFamily="65" charset="-120"/>
                <a:ea typeface="標楷體" pitchFamily="65" charset="-120"/>
              </a:rPr>
              <a:t>（103死），年底</a:t>
            </a:r>
            <a:r>
              <a:rPr lang="zh-TW" altLang="zh-TW" dirty="0" smtClean="0">
                <a:effectLst/>
                <a:latin typeface="標楷體" pitchFamily="65" charset="-120"/>
                <a:ea typeface="標楷體" pitchFamily="65" charset="-120"/>
                <a:hlinkClick r:id="rId12" action="ppaction://hlinkfile" tooltip="12月5日"/>
              </a:rPr>
              <a:t>12月5日</a:t>
            </a:r>
            <a:r>
              <a:rPr lang="zh-TW" altLang="zh-TW" dirty="0" smtClean="0">
                <a:effectLst/>
                <a:latin typeface="標楷體" pitchFamily="65" charset="-120"/>
                <a:ea typeface="標楷體" pitchFamily="65" charset="-120"/>
              </a:rPr>
              <a:t>同縣</a:t>
            </a:r>
            <a:r>
              <a:rPr lang="zh-TW" altLang="zh-TW" dirty="0" smtClean="0">
                <a:effectLst/>
                <a:latin typeface="標楷體" pitchFamily="65" charset="-120"/>
                <a:ea typeface="標楷體" pitchFamily="65" charset="-120"/>
                <a:hlinkClick r:id="rId13" action="ppaction://hlinkfile" tooltip="三峽鎮"/>
              </a:rPr>
              <a:t>三峽鎮</a:t>
            </a:r>
            <a:r>
              <a:rPr lang="zh-TW" altLang="zh-TW" dirty="0" smtClean="0">
                <a:effectLst/>
                <a:latin typeface="標楷體" pitchFamily="65" charset="-120"/>
                <a:ea typeface="標楷體" pitchFamily="65" charset="-120"/>
                <a:hlinkClick r:id="rId14" action="ppaction://hlinkfile" tooltip="海山一坑煤礦 (頁面不存在)"/>
              </a:rPr>
              <a:t>海山一坑煤礦</a:t>
            </a:r>
            <a:r>
              <a:rPr lang="zh-TW" altLang="zh-TW" dirty="0" smtClean="0">
                <a:effectLst/>
                <a:latin typeface="標楷體" pitchFamily="65" charset="-120"/>
                <a:ea typeface="標楷體" pitchFamily="65" charset="-120"/>
              </a:rPr>
              <a:t>也釀巨災（93死），一連串事故敲臺灣煤礦業之喪鐘。</a:t>
            </a:r>
            <a:endParaRPr lang="en-US" altLang="zh-TW" dirty="0" smtClean="0">
              <a:effectLst/>
              <a:latin typeface="標楷體" pitchFamily="65" charset="-120"/>
              <a:ea typeface="標楷體" pitchFamily="65" charset="-120"/>
            </a:endParaRPr>
          </a:p>
          <a:p>
            <a:pPr rtl="0"/>
            <a:r>
              <a:rPr lang="zh-TW" altLang="en-US" dirty="0" smtClean="0">
                <a:effectLst/>
                <a:latin typeface="標楷體" pitchFamily="65" charset="-120"/>
                <a:ea typeface="標楷體" pitchFamily="65" charset="-120"/>
              </a:rPr>
              <a:t>唯一生還者周宗魯，受困</a:t>
            </a:r>
            <a:r>
              <a:rPr lang="en-US" altLang="zh-TW" dirty="0" smtClean="0">
                <a:effectLst/>
                <a:latin typeface="標楷體" pitchFamily="65" charset="-120"/>
                <a:ea typeface="標楷體" pitchFamily="65" charset="-120"/>
              </a:rPr>
              <a:t>94</a:t>
            </a:r>
            <a:r>
              <a:rPr lang="zh-TW" altLang="en-US" dirty="0" smtClean="0">
                <a:effectLst/>
                <a:latin typeface="標楷體" pitchFamily="65" charset="-120"/>
                <a:ea typeface="標楷體" pitchFamily="65" charset="-120"/>
              </a:rPr>
              <a:t>小時才被救出來，喝尿，吃人肉，堅強的求生意志，讓他活了下來，後來成為傳道的牧師</a:t>
            </a:r>
            <a:endParaRPr lang="en-US" altLang="zh-TW" dirty="0" smtClean="0">
              <a:effectLst/>
              <a:latin typeface="標楷體" pitchFamily="65" charset="-120"/>
              <a:ea typeface="標楷體" pitchFamily="65" charset="-120"/>
            </a:endParaRPr>
          </a:p>
          <a:p>
            <a:pPr rtl="0"/>
            <a:r>
              <a:rPr lang="zh-TW" altLang="en-US" dirty="0" smtClean="0">
                <a:effectLst/>
                <a:latin typeface="標楷體" pitchFamily="65" charset="-120"/>
                <a:ea typeface="標楷體" pitchFamily="65" charset="-120"/>
              </a:rPr>
              <a:t>其實這案件可以看出來公安的很大的問題，</a:t>
            </a:r>
            <a:endParaRPr lang="en-US" altLang="zh-TW" dirty="0" smtClean="0">
              <a:effectLst/>
              <a:latin typeface="標楷體" pitchFamily="65" charset="-120"/>
              <a:ea typeface="標楷體" pitchFamily="65" charset="-120"/>
            </a:endParaRPr>
          </a:p>
          <a:p>
            <a:pPr rtl="0"/>
            <a:r>
              <a:rPr lang="zh-TW" altLang="en-US" dirty="0" smtClean="0">
                <a:effectLst/>
                <a:latin typeface="標楷體" pitchFamily="65" charset="-120"/>
                <a:ea typeface="標楷體" pitchFamily="65" charset="-120"/>
              </a:rPr>
              <a:t>當年</a:t>
            </a:r>
            <a:r>
              <a:rPr lang="en-US" altLang="zh-TW" dirty="0" smtClean="0">
                <a:effectLst/>
                <a:latin typeface="標楷體" pitchFamily="65" charset="-120"/>
                <a:ea typeface="標楷體" pitchFamily="65" charset="-120"/>
              </a:rPr>
              <a:t>3</a:t>
            </a:r>
            <a:r>
              <a:rPr lang="zh-TW" altLang="en-US" dirty="0" smtClean="0">
                <a:effectLst/>
                <a:latin typeface="標楷體" pitchFamily="65" charset="-120"/>
                <a:ea typeface="標楷體" pitchFamily="65" charset="-120"/>
              </a:rPr>
              <a:t>大礦災總共募得</a:t>
            </a:r>
            <a:r>
              <a:rPr lang="en-US" altLang="zh-TW" dirty="0" smtClean="0">
                <a:effectLst/>
                <a:latin typeface="標楷體" pitchFamily="65" charset="-120"/>
                <a:ea typeface="標楷體" pitchFamily="65" charset="-120"/>
              </a:rPr>
              <a:t>3</a:t>
            </a:r>
            <a:r>
              <a:rPr lang="zh-TW" altLang="en-US" dirty="0" smtClean="0">
                <a:effectLst/>
                <a:latin typeface="標楷體" pitchFamily="65" charset="-120"/>
                <a:ea typeface="標楷體" pitchFamily="65" charset="-120"/>
              </a:rPr>
              <a:t>億多的善款，是全台第一筆最高社會捐款，但是因為有訂定教育補助費要等到罹難者的小孩念到大學才能領的規定，所以到今年，才將剩下來</a:t>
            </a:r>
            <a:r>
              <a:rPr lang="en-US" altLang="zh-TW" dirty="0" smtClean="0">
                <a:effectLst/>
                <a:latin typeface="標楷體" pitchFamily="65" charset="-120"/>
                <a:ea typeface="標楷體" pitchFamily="65" charset="-120"/>
              </a:rPr>
              <a:t>1</a:t>
            </a:r>
            <a:r>
              <a:rPr lang="zh-TW" altLang="en-US" dirty="0" smtClean="0">
                <a:effectLst/>
                <a:latin typeface="標楷體" pitchFamily="65" charset="-120"/>
                <a:ea typeface="標楷體" pitchFamily="65" charset="-120"/>
              </a:rPr>
              <a:t>億多元的善款發給家屬</a:t>
            </a:r>
            <a:endParaRPr lang="en-US" altLang="zh-TW" dirty="0" smtClean="0">
              <a:effectLst/>
              <a:latin typeface="標楷體" pitchFamily="65" charset="-120"/>
              <a:ea typeface="標楷體" pitchFamily="65" charset="-120"/>
            </a:endParaRPr>
          </a:p>
          <a:p>
            <a:pPr rtl="0"/>
            <a:r>
              <a:rPr lang="zh-TW" altLang="en-US" dirty="0" smtClean="0">
                <a:effectLst/>
                <a:latin typeface="標楷體" pitchFamily="65" charset="-120"/>
                <a:ea typeface="標楷體" pitchFamily="65" charset="-120"/>
              </a:rPr>
              <a:t>現在那裡被大家當作鬼屋，測膽用的</a:t>
            </a:r>
            <a:endParaRPr lang="zh-TW" altLang="zh-TW" dirty="0" smtClean="0">
              <a:effectLst/>
              <a:latin typeface="標楷體" pitchFamily="65" charset="-120"/>
              <a:ea typeface="標楷體" pitchFamily="65" charset="-120"/>
            </a:endParaRPr>
          </a:p>
          <a:p>
            <a:pPr eaLnBrk="1" hangingPunct="1"/>
            <a:endParaRPr lang="zh-TW" altLang="zh-TW" dirty="0" smtClean="0">
              <a:latin typeface="Arial" pitchFamily="34" charset="0"/>
              <a:ea typeface="新細明體" pitchFamily="18" charset="-12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D5659EE-F0FD-4323-B368-6EC5A183DA2F}" type="slidenum">
              <a:rPr lang="en-US" altLang="zh-TW" smtClean="0"/>
              <a:pPr eaLnBrk="1" hangingPunct="1"/>
              <a:t>52</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46196" y="4861562"/>
            <a:ext cx="5206914" cy="4605816"/>
          </a:xfrm>
          <a:noFill/>
        </p:spPr>
        <p:txBody>
          <a:bodyPr/>
          <a:lstStyle/>
          <a:p>
            <a:pPr defTabSz="950702" eaLnBrk="1" hangingPunct="1">
              <a:defRPr/>
            </a:pPr>
            <a:r>
              <a:rPr lang="zh-TW" altLang="en-US" sz="1500" dirty="0">
                <a:latin typeface="標楷體" pitchFamily="65" charset="-120"/>
                <a:ea typeface="標楷體" pitchFamily="65" charset="-120"/>
              </a:rPr>
              <a:t>郵局早期還曾擁有兩艘船舶，分別取名為</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郵勝輪</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（本島到澎湖）及</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郵凱輪</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（臺東到綠島蘭嶼），為了送達郵件，郵局必須自備船隻，經營航運，要不是回憶這段過程，一般人恐怕難以想像。</a:t>
            </a:r>
            <a:endParaRPr lang="en-US" altLang="zh-TW" sz="1500" dirty="0">
              <a:latin typeface="標楷體" pitchFamily="65" charset="-120"/>
              <a:ea typeface="標楷體" pitchFamily="65" charset="-120"/>
            </a:endParaRPr>
          </a:p>
          <a:p>
            <a:pPr defTabSz="950702" eaLnBrk="1" hangingPunct="1">
              <a:defRPr/>
            </a:pPr>
            <a:r>
              <a:rPr lang="zh-TW" altLang="en-US" sz="1500" dirty="0">
                <a:latin typeface="標楷體" pitchFamily="65" charset="-120"/>
                <a:ea typeface="標楷體" pitchFamily="65" charset="-120"/>
              </a:rPr>
              <a:t>郵凱輪：</a:t>
            </a:r>
            <a:r>
              <a:rPr lang="en-US" altLang="zh-TW" sz="1500" dirty="0">
                <a:latin typeface="標楷體" pitchFamily="65" charset="-120"/>
                <a:ea typeface="標楷體" pitchFamily="65" charset="-120"/>
              </a:rPr>
              <a:t>80</a:t>
            </a:r>
            <a:r>
              <a:rPr lang="zh-TW" altLang="en-US" sz="1500" dirty="0">
                <a:latin typeface="標楷體" pitchFamily="65" charset="-120"/>
                <a:ea typeface="標楷體" pitchFamily="65" charset="-120"/>
              </a:rPr>
              <a:t>噸鐵殼郵遞船，</a:t>
            </a:r>
            <a:r>
              <a:rPr lang="en-US" altLang="zh-TW" sz="1500" dirty="0">
                <a:latin typeface="標楷體" pitchFamily="65" charset="-120"/>
                <a:ea typeface="標楷體" pitchFamily="65" charset="-120"/>
              </a:rPr>
              <a:t>48</a:t>
            </a:r>
            <a:r>
              <a:rPr lang="zh-TW" altLang="en-US" sz="1500" dirty="0">
                <a:latin typeface="標楷體" pitchFamily="65" charset="-120"/>
                <a:ea typeface="標楷體" pitchFamily="65" charset="-120"/>
              </a:rPr>
              <a:t>年～</a:t>
            </a:r>
            <a:r>
              <a:rPr lang="en-US" altLang="zh-TW" sz="1500" dirty="0">
                <a:latin typeface="標楷體" pitchFamily="65" charset="-120"/>
                <a:ea typeface="標楷體" pitchFamily="65" charset="-120"/>
              </a:rPr>
              <a:t>50</a:t>
            </a:r>
            <a:r>
              <a:rPr lang="zh-TW" altLang="en-US" sz="1500" dirty="0">
                <a:latin typeface="標楷體" pitchFamily="65" charset="-120"/>
                <a:ea typeface="標楷體" pitchFamily="65" charset="-120"/>
              </a:rPr>
              <a:t>年就停航，民國</a:t>
            </a:r>
            <a:r>
              <a:rPr lang="en-US" altLang="zh-TW" sz="1500" dirty="0">
                <a:latin typeface="標楷體" pitchFamily="65" charset="-120"/>
                <a:ea typeface="標楷體" pitchFamily="65" charset="-120"/>
              </a:rPr>
              <a:t>50.6.30</a:t>
            </a:r>
            <a:r>
              <a:rPr lang="zh-TW" altLang="en-US" sz="1500" dirty="0">
                <a:latin typeface="標楷體" pitchFamily="65" charset="-120"/>
                <a:ea typeface="標楷體" pitchFamily="65" charset="-120"/>
              </a:rPr>
              <a:t>日因船殼鋼板鏽蝕，主機不能與船體相配而停航，駛返基隆港停泊待命，</a:t>
            </a:r>
            <a:r>
              <a:rPr lang="en-US" altLang="zh-TW" sz="1500" dirty="0">
                <a:latin typeface="標楷體" pitchFamily="65" charset="-120"/>
                <a:ea typeface="標楷體" pitchFamily="65" charset="-120"/>
              </a:rPr>
              <a:t>50.10.16</a:t>
            </a:r>
            <a:r>
              <a:rPr lang="zh-TW" altLang="en-US" sz="1500" dirty="0">
                <a:latin typeface="標楷體" pitchFamily="65" charset="-120"/>
                <a:ea typeface="標楷體" pitchFamily="65" charset="-120"/>
              </a:rPr>
              <a:t>日正式將成功二輪撤銷，此二艘郵輪在民國</a:t>
            </a:r>
            <a:r>
              <a:rPr lang="en-US" altLang="zh-TW" sz="1500" dirty="0">
                <a:latin typeface="標楷體" pitchFamily="65" charset="-120"/>
                <a:ea typeface="標楷體" pitchFamily="65" charset="-120"/>
              </a:rPr>
              <a:t>51.8.7</a:t>
            </a:r>
            <a:r>
              <a:rPr lang="zh-TW" altLang="en-US" sz="1500" dirty="0">
                <a:latin typeface="標楷體" pitchFamily="65" charset="-120"/>
                <a:ea typeface="標楷體" pitchFamily="65" charset="-120"/>
              </a:rPr>
              <a:t>日奉交通部核准移撥陸軍總部使用。</a:t>
            </a:r>
            <a:endParaRPr lang="en-US" altLang="zh-TW" sz="1500" dirty="0">
              <a:latin typeface="標楷體" pitchFamily="65" charset="-120"/>
              <a:ea typeface="標楷體" pitchFamily="65" charset="-120"/>
            </a:endParaRPr>
          </a:p>
          <a:p>
            <a:pPr marL="0" lvl="1" eaLnBrk="1" hangingPunct="1">
              <a:defRPr/>
            </a:pPr>
            <a:r>
              <a:rPr lang="zh-TW" altLang="en-US" sz="1500" dirty="0">
                <a:latin typeface="標楷體" pitchFamily="65" charset="-120"/>
                <a:ea typeface="標楷體" pitchFamily="65" charset="-120"/>
              </a:rPr>
              <a:t>二二八事件、美麗島事件</a:t>
            </a:r>
          </a:p>
          <a:p>
            <a:pPr defTabSz="950702" eaLnBrk="1" hangingPunct="1">
              <a:defRPr/>
            </a:pPr>
            <a:r>
              <a:rPr lang="zh-TW" altLang="en-US" sz="1500" dirty="0">
                <a:latin typeface="標楷體" pitchFamily="65" charset="-120"/>
                <a:ea typeface="標楷體" pitchFamily="65" charset="-120"/>
              </a:rPr>
              <a:t>八七水災：民國</a:t>
            </a:r>
            <a:r>
              <a:rPr lang="en-US" altLang="zh-TW" sz="1500" dirty="0">
                <a:latin typeface="標楷體" pitchFamily="65" charset="-120"/>
                <a:ea typeface="標楷體" pitchFamily="65" charset="-120"/>
              </a:rPr>
              <a:t>48</a:t>
            </a:r>
            <a:r>
              <a:rPr lang="zh-TW" altLang="en-US" sz="1500" dirty="0">
                <a:latin typeface="標楷體" pitchFamily="65" charset="-120"/>
                <a:ea typeface="標楷體" pitchFamily="65" charset="-120"/>
              </a:rPr>
              <a:t>年</a:t>
            </a:r>
            <a:r>
              <a:rPr lang="en-US" altLang="zh-TW" sz="1500" dirty="0">
                <a:latin typeface="標楷體" pitchFamily="65" charset="-120"/>
                <a:ea typeface="標楷體" pitchFamily="65" charset="-120"/>
              </a:rPr>
              <a:t>8</a:t>
            </a:r>
            <a:r>
              <a:rPr lang="zh-TW" altLang="en-US" sz="1500" dirty="0">
                <a:latin typeface="標楷體" pitchFamily="65" charset="-120"/>
                <a:ea typeface="標楷體" pitchFamily="65" charset="-120"/>
              </a:rPr>
              <a:t>月</a:t>
            </a:r>
            <a:r>
              <a:rPr lang="en-US" altLang="zh-TW" sz="1500" dirty="0">
                <a:latin typeface="標楷體" pitchFamily="65" charset="-120"/>
                <a:ea typeface="標楷體" pitchFamily="65" charset="-120"/>
              </a:rPr>
              <a:t>7</a:t>
            </a:r>
            <a:r>
              <a:rPr lang="zh-TW" altLang="en-US" sz="1500" dirty="0">
                <a:latin typeface="標楷體" pitchFamily="65" charset="-120"/>
                <a:ea typeface="標楷體" pitchFamily="65" charset="-120"/>
              </a:rPr>
              <a:t>日</a:t>
            </a:r>
            <a:endParaRPr lang="en-US" altLang="zh-TW" sz="1500" dirty="0">
              <a:latin typeface="標楷體" pitchFamily="65" charset="-120"/>
              <a:ea typeface="標楷體" pitchFamily="65" charset="-120"/>
            </a:endParaRPr>
          </a:p>
          <a:p>
            <a:pPr defTabSz="950702" eaLnBrk="1" hangingPunct="1">
              <a:defRPr/>
            </a:pPr>
            <a:endParaRPr lang="zh-TW" altLang="en-US" sz="1500" dirty="0"/>
          </a:p>
          <a:p>
            <a:pPr eaLnBrk="1" hangingPunct="1"/>
            <a:endParaRPr lang="zh-TW" altLang="zh-TW" dirty="0" smtClean="0">
              <a:latin typeface="Arial" pitchFamily="34" charset="0"/>
              <a:ea typeface="新細明體" pitchFamily="18" charset="-12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D5659EE-F0FD-4323-B368-6EC5A183DA2F}" type="slidenum">
              <a:rPr lang="en-US" altLang="zh-TW" smtClean="0"/>
              <a:pPr eaLnBrk="1" hangingPunct="1"/>
              <a:t>53</a:t>
            </a:fld>
            <a:endParaRPr lang="en-US" altLang="zh-TW"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46196" y="4861562"/>
            <a:ext cx="5206914" cy="4605816"/>
          </a:xfrm>
          <a:noFill/>
        </p:spPr>
        <p:txBody>
          <a:bodyPr/>
          <a:lstStyle/>
          <a:p>
            <a:pPr eaLnBrk="1" hangingPunct="1"/>
            <a:endParaRPr lang="zh-TW" altLang="zh-TW" dirty="0" smtClean="0">
              <a:latin typeface="Arial" pitchFamily="34" charset="0"/>
              <a:ea typeface="新細明體" pitchFamily="18" charset="-12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A656BCD-B1B7-4E9D-AF85-347F9AEC64A8}" type="slidenum">
              <a:rPr lang="en-US" altLang="zh-TW" smtClean="0"/>
              <a:pPr>
                <a:defRPr/>
              </a:pPr>
              <a:t>65</a:t>
            </a:fld>
            <a:endParaRPr lang="en-US" altLang="zh-TW" dirty="0"/>
          </a:p>
        </p:txBody>
      </p:sp>
    </p:spTree>
    <p:extLst>
      <p:ext uri="{BB962C8B-B14F-4D97-AF65-F5344CB8AC3E}">
        <p14:creationId xmlns:p14="http://schemas.microsoft.com/office/powerpoint/2010/main" val="2922474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514530C0-263D-4602-B0F4-4D1786AC344F}" type="slidenum">
              <a:rPr lang="en-US" altLang="zh-TW" smtClean="0"/>
              <a:pPr eaLnBrk="1" hangingPunct="1"/>
              <a:t>66</a:t>
            </a:fld>
            <a:endParaRPr lang="en-US" altLang="zh-TW"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46196" y="4861562"/>
            <a:ext cx="5206914" cy="4605816"/>
          </a:xfrm>
          <a:noFill/>
        </p:spPr>
        <p:txBody>
          <a:bodyPr lIns="95346" tIns="47673" rIns="95346" bIns="47673"/>
          <a:lstStyle/>
          <a:p>
            <a:pPr eaLnBrk="1" hangingPunct="1"/>
            <a:endParaRPr lang="zh-TW" altLang="zh-TW" sz="1500" dirty="0">
              <a:latin typeface="標楷體" pitchFamily="65" charset="-120"/>
              <a:ea typeface="標楷體" pitchFamily="65"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F7F49-1969-4B92-A6A1-D86CF1C7AF6E}" type="slidenum">
              <a:rPr lang="zh-TW" altLang="en-US"/>
              <a:pPr/>
              <a:t>8</a:t>
            </a:fld>
            <a:endParaRPr lang="en-US" altLang="zh-TW"/>
          </a:p>
        </p:txBody>
      </p:sp>
      <p:sp>
        <p:nvSpPr>
          <p:cNvPr id="241666" name="Rectangle 2"/>
          <p:cNvSpPr>
            <a:spLocks noGrp="1" noRot="1" noChangeAspect="1" noChangeArrowheads="1" noTextEdit="1"/>
          </p:cNvSpPr>
          <p:nvPr>
            <p:ph type="sldImg"/>
          </p:nvPr>
        </p:nvSpPr>
        <p:spPr>
          <a:xfrm>
            <a:off x="974725" y="781050"/>
            <a:ext cx="5140325" cy="3854450"/>
          </a:xfrm>
          <a:ln/>
        </p:spPr>
      </p:sp>
      <p:sp>
        <p:nvSpPr>
          <p:cNvPr id="241667" name="Rectangle 3"/>
          <p:cNvSpPr>
            <a:spLocks noGrp="1" noChangeArrowheads="1"/>
          </p:cNvSpPr>
          <p:nvPr>
            <p:ph type="body" idx="1"/>
          </p:nvPr>
        </p:nvSpPr>
        <p:spPr>
          <a:xfrm>
            <a:off x="955677" y="4868863"/>
            <a:ext cx="5175250" cy="4632325"/>
          </a:xfrm>
        </p:spPr>
        <p:txBody>
          <a:bodyPr/>
          <a:lstStyle/>
          <a:p>
            <a:endParaRPr lang="zh-TW" altLang="en-US"/>
          </a:p>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500" dirty="0">
                <a:latin typeface="標楷體" pitchFamily="65" charset="-120"/>
                <a:ea typeface="標楷體" pitchFamily="65" charset="-120"/>
              </a:rPr>
              <a:t>1.</a:t>
            </a:r>
            <a:r>
              <a:rPr lang="zh-TW" altLang="en-US" sz="1500" dirty="0">
                <a:latin typeface="標楷體" pitchFamily="65" charset="-120"/>
                <a:ea typeface="標楷體" pitchFamily="65" charset="-120"/>
              </a:rPr>
              <a:t>檔案法第</a:t>
            </a:r>
            <a:r>
              <a:rPr lang="en-US" altLang="zh-TW" sz="1500" dirty="0">
                <a:latin typeface="標楷體" pitchFamily="65" charset="-120"/>
                <a:ea typeface="標楷體" pitchFamily="65" charset="-120"/>
              </a:rPr>
              <a:t>12</a:t>
            </a:r>
            <a:r>
              <a:rPr lang="zh-TW" altLang="en-US" sz="1500" dirty="0">
                <a:latin typeface="標楷體" pitchFamily="65" charset="-120"/>
                <a:ea typeface="標楷體" pitchFamily="65" charset="-120"/>
              </a:rPr>
              <a:t>條：定期保存之檔案未逾法定保存年限或未依法定程序，不得銷毀</a:t>
            </a:r>
            <a:endParaRPr lang="en-US" altLang="zh-TW" sz="1500" dirty="0">
              <a:latin typeface="標楷體" pitchFamily="65" charset="-120"/>
              <a:ea typeface="標楷體" pitchFamily="65" charset="-120"/>
            </a:endParaRPr>
          </a:p>
          <a:p>
            <a:pPr marL="283890" lvl="1" indent="-283890">
              <a:buClr>
                <a:srgbClr val="0BD0D9"/>
              </a:buClr>
              <a:buSzPct val="95000"/>
            </a:pPr>
            <a:r>
              <a:rPr lang="en-US" altLang="zh-TW" sz="1500" dirty="0">
                <a:latin typeface="標楷體" pitchFamily="65" charset="-120"/>
                <a:ea typeface="標楷體" pitchFamily="65" charset="-120"/>
              </a:rPr>
              <a:t>2.</a:t>
            </a:r>
            <a:r>
              <a:rPr lang="zh-TW" altLang="en-US" sz="1500" dirty="0">
                <a:latin typeface="標楷體" pitchFamily="65" charset="-120"/>
                <a:ea typeface="標楷體" pitchFamily="65" charset="-120"/>
              </a:rPr>
              <a:t>檔案法施行細則第</a:t>
            </a:r>
            <a:r>
              <a:rPr lang="en-US" altLang="zh-TW" sz="1500" dirty="0">
                <a:latin typeface="標楷體" pitchFamily="65" charset="-120"/>
                <a:ea typeface="標楷體" pitchFamily="65" charset="-120"/>
              </a:rPr>
              <a:t>13</a:t>
            </a:r>
            <a:r>
              <a:rPr lang="zh-TW" altLang="en-US" sz="1500" dirty="0">
                <a:latin typeface="標楷體" pitchFamily="65" charset="-120"/>
                <a:ea typeface="標楷體" pitchFamily="65" charset="-120"/>
              </a:rPr>
              <a:t>條：</a:t>
            </a:r>
            <a:endParaRPr lang="en-US" altLang="zh-TW" sz="1500" dirty="0">
              <a:latin typeface="標楷體" pitchFamily="65" charset="-120"/>
              <a:ea typeface="標楷體" pitchFamily="65" charset="-120"/>
            </a:endParaRPr>
          </a:p>
          <a:p>
            <a:pPr marL="283890" lvl="1" indent="-283890">
              <a:buClr>
                <a:srgbClr val="0BD0D9"/>
              </a:buClr>
              <a:buSzPct val="95000"/>
            </a:pPr>
            <a:r>
              <a:rPr lang="zh-TW" altLang="en-US" sz="1500" dirty="0">
                <a:latin typeface="標楷體" pitchFamily="65" charset="-120"/>
                <a:ea typeface="標楷體" pitchFamily="65" charset="-120"/>
              </a:rPr>
              <a:t>   </a:t>
            </a:r>
            <a:r>
              <a:rPr lang="en-US" altLang="zh-TW" sz="1500" dirty="0">
                <a:latin typeface="標楷體" pitchFamily="65" charset="-120"/>
                <a:ea typeface="標楷體" pitchFamily="65" charset="-120"/>
              </a:rPr>
              <a:t>13</a:t>
            </a:r>
            <a:r>
              <a:rPr lang="zh-TW" altLang="en-US" sz="1500" dirty="0">
                <a:latin typeface="標楷體" pitchFamily="65" charset="-120"/>
                <a:ea typeface="標楷體" pitchFamily="65" charset="-120"/>
              </a:rPr>
              <a:t>：辦理銷毀產生疑義時，應辦理鑑定</a:t>
            </a:r>
            <a:endParaRPr lang="en-US" altLang="zh-TW" sz="1500" dirty="0">
              <a:latin typeface="標楷體" pitchFamily="65" charset="-120"/>
              <a:ea typeface="標楷體" pitchFamily="65" charset="-120"/>
            </a:endParaRPr>
          </a:p>
          <a:p>
            <a:pPr marL="283890" lvl="1" indent="-283890">
              <a:buClr>
                <a:srgbClr val="0BD0D9"/>
              </a:buClr>
              <a:buSzPct val="95000"/>
            </a:pPr>
            <a:r>
              <a:rPr lang="en-US" altLang="zh-TW" sz="1500" dirty="0">
                <a:latin typeface="標楷體" pitchFamily="65" charset="-120"/>
                <a:ea typeface="標楷體" pitchFamily="65" charset="-120"/>
              </a:rPr>
              <a:t>3.</a:t>
            </a:r>
            <a:r>
              <a:rPr lang="zh-TW" altLang="en-US" sz="1500" dirty="0">
                <a:latin typeface="標楷體" pitchFamily="65" charset="-120"/>
                <a:ea typeface="標楷體" pitchFamily="65" charset="-120"/>
              </a:rPr>
              <a:t>機關檔案保存年限及銷毀辦法第</a:t>
            </a:r>
            <a:r>
              <a:rPr lang="en-US" altLang="zh-TW" sz="1500" dirty="0">
                <a:latin typeface="標楷體" pitchFamily="65" charset="-120"/>
                <a:ea typeface="標楷體" pitchFamily="65" charset="-120"/>
              </a:rPr>
              <a:t>8</a:t>
            </a:r>
            <a:r>
              <a:rPr lang="zh-TW" altLang="en-US" sz="1500" dirty="0">
                <a:latin typeface="標楷體" pitchFamily="65" charset="-120"/>
                <a:ea typeface="標楷體" pitchFamily="65" charset="-120"/>
              </a:rPr>
              <a:t>至</a:t>
            </a:r>
            <a:r>
              <a:rPr lang="en-US" altLang="zh-TW" sz="1500" dirty="0">
                <a:latin typeface="標楷體" pitchFamily="65" charset="-120"/>
                <a:ea typeface="標楷體" pitchFamily="65" charset="-120"/>
              </a:rPr>
              <a:t>10</a:t>
            </a:r>
            <a:r>
              <a:rPr lang="zh-TW" altLang="en-US" sz="1500" dirty="0">
                <a:latin typeface="標楷體" pitchFamily="65" charset="-120"/>
                <a:ea typeface="標楷體" pitchFamily="65" charset="-120"/>
              </a:rPr>
              <a:t>及</a:t>
            </a:r>
            <a:r>
              <a:rPr lang="en-US" altLang="zh-TW" sz="1500" dirty="0">
                <a:latin typeface="標楷體" pitchFamily="65" charset="-120"/>
                <a:ea typeface="標楷體" pitchFamily="65" charset="-120"/>
              </a:rPr>
              <a:t>12</a:t>
            </a:r>
            <a:r>
              <a:rPr lang="zh-TW" altLang="en-US" sz="1500" dirty="0">
                <a:latin typeface="標楷體" pitchFamily="65" charset="-120"/>
                <a:ea typeface="標楷體" pitchFamily="65" charset="-120"/>
              </a:rPr>
              <a:t>至</a:t>
            </a:r>
            <a:r>
              <a:rPr lang="en-US" altLang="zh-TW" sz="1500" dirty="0">
                <a:latin typeface="標楷體" pitchFamily="65" charset="-120"/>
                <a:ea typeface="標楷體" pitchFamily="65" charset="-120"/>
              </a:rPr>
              <a:t>18</a:t>
            </a:r>
            <a:r>
              <a:rPr lang="zh-TW" altLang="en-US" sz="1500" dirty="0">
                <a:latin typeface="標楷體" pitchFamily="65" charset="-120"/>
                <a:ea typeface="標楷體" pitchFamily="65" charset="-120"/>
              </a:rPr>
              <a:t>條：</a:t>
            </a:r>
            <a:endParaRPr lang="en-US" altLang="zh-TW" sz="1500" dirty="0">
              <a:latin typeface="標楷體" pitchFamily="65" charset="-120"/>
              <a:ea typeface="標楷體" pitchFamily="65" charset="-120"/>
            </a:endParaRPr>
          </a:p>
          <a:p>
            <a:pPr marL="283890" lvl="1" indent="-283890">
              <a:buClr>
                <a:srgbClr val="0BD0D9"/>
              </a:buClr>
              <a:buSzPct val="95000"/>
            </a:pPr>
            <a:r>
              <a:rPr lang="zh-TW" altLang="en-US" sz="1500" dirty="0">
                <a:latin typeface="標楷體" pitchFamily="65" charset="-120"/>
                <a:ea typeface="標楷體" pitchFamily="65" charset="-120"/>
              </a:rPr>
              <a:t>   </a:t>
            </a:r>
            <a:r>
              <a:rPr lang="en-US" altLang="zh-TW" sz="1500" dirty="0">
                <a:latin typeface="標楷體" pitchFamily="65" charset="-120"/>
                <a:ea typeface="標楷體" pitchFamily="65" charset="-120"/>
              </a:rPr>
              <a:t>8</a:t>
            </a:r>
            <a:r>
              <a:rPr lang="zh-TW" altLang="en-US" sz="1500" dirty="0">
                <a:latin typeface="標楷體" pitchFamily="65" charset="-120"/>
                <a:ea typeface="標楷體" pitchFamily="65" charset="-120"/>
              </a:rPr>
              <a:t>：各機關辦理定期保存檔案之銷毀，以每年一次為原則</a:t>
            </a:r>
            <a:r>
              <a:rPr lang="en-US" altLang="zh-TW" sz="1500" dirty="0">
                <a:latin typeface="標楷體" pitchFamily="65" charset="-120"/>
                <a:ea typeface="標楷體" pitchFamily="65" charset="-120"/>
              </a:rPr>
              <a:t>…</a:t>
            </a:r>
            <a:r>
              <a:rPr lang="zh-TW" altLang="en-US" sz="1500" dirty="0">
                <a:latin typeface="標楷體" pitchFamily="65" charset="-120"/>
                <a:ea typeface="標楷體" pitchFamily="65" charset="-120"/>
              </a:rPr>
              <a:t>銷毀計畫及目錄應載事項、送審程序等規定</a:t>
            </a:r>
            <a:endParaRPr lang="en-US" altLang="zh-TW" sz="1500" dirty="0">
              <a:latin typeface="標楷體" pitchFamily="65" charset="-120"/>
              <a:ea typeface="標楷體" pitchFamily="65" charset="-120"/>
            </a:endParaRPr>
          </a:p>
          <a:p>
            <a:pPr marL="283890" lvl="1" indent="-283890">
              <a:buClr>
                <a:srgbClr val="0BD0D9"/>
              </a:buClr>
              <a:buSzPct val="95000"/>
            </a:pPr>
            <a:r>
              <a:rPr lang="en-US" altLang="zh-TW" sz="1500" dirty="0">
                <a:latin typeface="標楷體" pitchFamily="65" charset="-120"/>
                <a:ea typeface="標楷體" pitchFamily="65" charset="-120"/>
              </a:rPr>
              <a:t>4.</a:t>
            </a:r>
            <a:r>
              <a:rPr lang="zh-TW" altLang="en-US" sz="1500" dirty="0">
                <a:latin typeface="標楷體" pitchFamily="65" charset="-120"/>
                <a:ea typeface="標楷體" pitchFamily="65" charset="-120"/>
              </a:rPr>
              <a:t>機關檔案管理作業手冊第</a:t>
            </a:r>
            <a:r>
              <a:rPr lang="en-US" altLang="zh-TW" sz="1500" dirty="0">
                <a:latin typeface="標楷體" pitchFamily="65" charset="-120"/>
                <a:ea typeface="標楷體" pitchFamily="65" charset="-120"/>
              </a:rPr>
              <a:t>16</a:t>
            </a:r>
            <a:r>
              <a:rPr lang="zh-TW" altLang="en-US" sz="1500" dirty="0">
                <a:latin typeface="標楷體" pitchFamily="65" charset="-120"/>
                <a:ea typeface="標楷體" pitchFamily="65" charset="-120"/>
              </a:rPr>
              <a:t>章</a:t>
            </a:r>
          </a:p>
          <a:p>
            <a:endParaRPr lang="zh-TW" altLang="en-US" sz="1500" dirty="0"/>
          </a:p>
        </p:txBody>
      </p:sp>
      <p:sp>
        <p:nvSpPr>
          <p:cNvPr id="4" name="投影片編號版面配置區 3"/>
          <p:cNvSpPr>
            <a:spLocks noGrp="1"/>
          </p:cNvSpPr>
          <p:nvPr>
            <p:ph type="sldNum" sz="quarter" idx="10"/>
          </p:nvPr>
        </p:nvSpPr>
        <p:spPr/>
        <p:txBody>
          <a:bodyPr/>
          <a:lstStyle/>
          <a:p>
            <a:pPr>
              <a:defRPr/>
            </a:pPr>
            <a:fld id="{3A656BCD-B1B7-4E9D-AF85-347F9AEC64A8}" type="slidenum">
              <a:rPr lang="en-US" altLang="zh-TW" smtClean="0"/>
              <a:pPr>
                <a:defRPr/>
              </a:pPr>
              <a:t>9</a:t>
            </a:fld>
            <a:endParaRPr lang="en-US" altLang="zh-TW"/>
          </a:p>
        </p:txBody>
      </p:sp>
    </p:spTree>
    <p:extLst>
      <p:ext uri="{BB962C8B-B14F-4D97-AF65-F5344CB8AC3E}">
        <p14:creationId xmlns:p14="http://schemas.microsoft.com/office/powerpoint/2010/main" val="39508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700">
                <a:solidFill>
                  <a:srgbClr val="990000"/>
                </a:solidFill>
                <a:latin typeface="文鼎粗隸" pitchFamily="49" charset="-120"/>
                <a:ea typeface="文鼎粗隸" pitchFamily="49" charset="-120"/>
              </a:defRPr>
            </a:lvl1pPr>
            <a:lvl2pPr marL="772445" indent="-297094" eaLnBrk="0" hangingPunct="0">
              <a:defRPr kumimoji="1" sz="3700">
                <a:solidFill>
                  <a:srgbClr val="990000"/>
                </a:solidFill>
                <a:latin typeface="文鼎粗隸" pitchFamily="49" charset="-120"/>
                <a:ea typeface="文鼎粗隸" pitchFamily="49" charset="-120"/>
              </a:defRPr>
            </a:lvl2pPr>
            <a:lvl3pPr marL="1188377" indent="-237675" eaLnBrk="0" hangingPunct="0">
              <a:defRPr kumimoji="1" sz="3700">
                <a:solidFill>
                  <a:srgbClr val="990000"/>
                </a:solidFill>
                <a:latin typeface="文鼎粗隸" pitchFamily="49" charset="-120"/>
                <a:ea typeface="文鼎粗隸" pitchFamily="49" charset="-120"/>
              </a:defRPr>
            </a:lvl3pPr>
            <a:lvl4pPr marL="1663728" indent="-237675" eaLnBrk="0" hangingPunct="0">
              <a:defRPr kumimoji="1" sz="3700">
                <a:solidFill>
                  <a:srgbClr val="990000"/>
                </a:solidFill>
                <a:latin typeface="文鼎粗隸" pitchFamily="49" charset="-120"/>
                <a:ea typeface="文鼎粗隸" pitchFamily="49" charset="-120"/>
              </a:defRPr>
            </a:lvl4pPr>
            <a:lvl5pPr marL="2139079" indent="-237675" eaLnBrk="0" hangingPunct="0">
              <a:defRPr kumimoji="1" sz="3700">
                <a:solidFill>
                  <a:srgbClr val="990000"/>
                </a:solidFill>
                <a:latin typeface="文鼎粗隸" pitchFamily="49" charset="-120"/>
                <a:ea typeface="文鼎粗隸" pitchFamily="49" charset="-120"/>
              </a:defRPr>
            </a:lvl5pPr>
            <a:lvl6pPr marL="2614430" indent="-237675" eaLnBrk="0" fontAlgn="base" hangingPunct="0">
              <a:spcBef>
                <a:spcPct val="0"/>
              </a:spcBef>
              <a:spcAft>
                <a:spcPct val="0"/>
              </a:spcAft>
              <a:defRPr kumimoji="1" sz="3700">
                <a:solidFill>
                  <a:srgbClr val="990000"/>
                </a:solidFill>
                <a:latin typeface="文鼎粗隸" pitchFamily="49" charset="-120"/>
                <a:ea typeface="文鼎粗隸" pitchFamily="49" charset="-120"/>
              </a:defRPr>
            </a:lvl6pPr>
            <a:lvl7pPr marL="3089780" indent="-237675" eaLnBrk="0" fontAlgn="base" hangingPunct="0">
              <a:spcBef>
                <a:spcPct val="0"/>
              </a:spcBef>
              <a:spcAft>
                <a:spcPct val="0"/>
              </a:spcAft>
              <a:defRPr kumimoji="1" sz="3700">
                <a:solidFill>
                  <a:srgbClr val="990000"/>
                </a:solidFill>
                <a:latin typeface="文鼎粗隸" pitchFamily="49" charset="-120"/>
                <a:ea typeface="文鼎粗隸" pitchFamily="49" charset="-120"/>
              </a:defRPr>
            </a:lvl7pPr>
            <a:lvl8pPr marL="3565131" indent="-237675" eaLnBrk="0" fontAlgn="base" hangingPunct="0">
              <a:spcBef>
                <a:spcPct val="0"/>
              </a:spcBef>
              <a:spcAft>
                <a:spcPct val="0"/>
              </a:spcAft>
              <a:defRPr kumimoji="1" sz="3700">
                <a:solidFill>
                  <a:srgbClr val="990000"/>
                </a:solidFill>
                <a:latin typeface="文鼎粗隸" pitchFamily="49" charset="-120"/>
                <a:ea typeface="文鼎粗隸" pitchFamily="49" charset="-120"/>
              </a:defRPr>
            </a:lvl8pPr>
            <a:lvl9pPr marL="4040482" indent="-237675" eaLnBrk="0" fontAlgn="base" hangingPunct="0">
              <a:spcBef>
                <a:spcPct val="0"/>
              </a:spcBef>
              <a:spcAft>
                <a:spcPct val="0"/>
              </a:spcAft>
              <a:defRPr kumimoji="1" sz="3700">
                <a:solidFill>
                  <a:srgbClr val="990000"/>
                </a:solidFill>
                <a:latin typeface="文鼎粗隸" pitchFamily="49" charset="-120"/>
                <a:ea typeface="文鼎粗隸" pitchFamily="49" charset="-120"/>
              </a:defRPr>
            </a:lvl9pPr>
          </a:lstStyle>
          <a:p>
            <a:pPr eaLnBrk="1" hangingPunct="1"/>
            <a:fld id="{5CC358D8-F3F8-44B4-8512-EFA1C2351586}" type="slidenum">
              <a:rPr lang="zh-TW" altLang="en-US" sz="1200">
                <a:solidFill>
                  <a:schemeClr val="tx1"/>
                </a:solidFill>
                <a:latin typeface="Times New Roman" pitchFamily="18" charset="0"/>
                <a:ea typeface="標楷體" pitchFamily="65" charset="-120"/>
              </a:rPr>
              <a:pPr eaLnBrk="1" hangingPunct="1"/>
              <a:t>10</a:t>
            </a:fld>
            <a:endParaRPr lang="en-US" altLang="zh-TW" sz="1200">
              <a:solidFill>
                <a:schemeClr val="tx1"/>
              </a:solidFill>
              <a:latin typeface="Times New Roman" pitchFamily="18" charset="0"/>
              <a:ea typeface="標楷體" pitchFamily="65" charset="-12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noFill/>
          </a:ln>
        </p:spPr>
        <p:txBody>
          <a:bodyPr/>
          <a:lstStyle/>
          <a:p>
            <a:pPr eaLnBrk="1" hangingPunct="1"/>
            <a:endParaRPr lang="zh-TW"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新細明體" pitchFamily="18" charset="-120"/>
              </a:defRPr>
            </a:lvl1pPr>
            <a:lvl2pPr marL="772445" indent="-297094" eaLnBrk="0" hangingPunct="0">
              <a:defRPr kumimoji="1">
                <a:solidFill>
                  <a:schemeClr val="tx1"/>
                </a:solidFill>
                <a:latin typeface="Arial" pitchFamily="34" charset="0"/>
                <a:ea typeface="新細明體" pitchFamily="18" charset="-120"/>
              </a:defRPr>
            </a:lvl2pPr>
            <a:lvl3pPr marL="1188377" indent="-237675" eaLnBrk="0" hangingPunct="0">
              <a:defRPr kumimoji="1">
                <a:solidFill>
                  <a:schemeClr val="tx1"/>
                </a:solidFill>
                <a:latin typeface="Arial" pitchFamily="34" charset="0"/>
                <a:ea typeface="新細明體" pitchFamily="18" charset="-120"/>
              </a:defRPr>
            </a:lvl3pPr>
            <a:lvl4pPr marL="1663728" indent="-237675" eaLnBrk="0" hangingPunct="0">
              <a:defRPr kumimoji="1">
                <a:solidFill>
                  <a:schemeClr val="tx1"/>
                </a:solidFill>
                <a:latin typeface="Arial" pitchFamily="34" charset="0"/>
                <a:ea typeface="新細明體" pitchFamily="18" charset="-120"/>
              </a:defRPr>
            </a:lvl4pPr>
            <a:lvl5pPr marL="2139079" indent="-237675" eaLnBrk="0" hangingPunct="0">
              <a:defRPr kumimoji="1">
                <a:solidFill>
                  <a:schemeClr val="tx1"/>
                </a:solidFill>
                <a:latin typeface="Arial" pitchFamily="34" charset="0"/>
                <a:ea typeface="新細明體" pitchFamily="18" charset="-120"/>
              </a:defRPr>
            </a:lvl5pPr>
            <a:lvl6pPr marL="2614430" indent="-237675" eaLnBrk="0" fontAlgn="base" hangingPunct="0">
              <a:spcBef>
                <a:spcPct val="0"/>
              </a:spcBef>
              <a:spcAft>
                <a:spcPct val="0"/>
              </a:spcAft>
              <a:defRPr kumimoji="1">
                <a:solidFill>
                  <a:schemeClr val="tx1"/>
                </a:solidFill>
                <a:latin typeface="Arial" pitchFamily="34" charset="0"/>
                <a:ea typeface="新細明體" pitchFamily="18" charset="-120"/>
              </a:defRPr>
            </a:lvl6pPr>
            <a:lvl7pPr marL="3089780" indent="-237675" eaLnBrk="0" fontAlgn="base" hangingPunct="0">
              <a:spcBef>
                <a:spcPct val="0"/>
              </a:spcBef>
              <a:spcAft>
                <a:spcPct val="0"/>
              </a:spcAft>
              <a:defRPr kumimoji="1">
                <a:solidFill>
                  <a:schemeClr val="tx1"/>
                </a:solidFill>
                <a:latin typeface="Arial" pitchFamily="34" charset="0"/>
                <a:ea typeface="新細明體" pitchFamily="18" charset="-120"/>
              </a:defRPr>
            </a:lvl7pPr>
            <a:lvl8pPr marL="3565131" indent="-237675" eaLnBrk="0" fontAlgn="base" hangingPunct="0">
              <a:spcBef>
                <a:spcPct val="0"/>
              </a:spcBef>
              <a:spcAft>
                <a:spcPct val="0"/>
              </a:spcAft>
              <a:defRPr kumimoji="1">
                <a:solidFill>
                  <a:schemeClr val="tx1"/>
                </a:solidFill>
                <a:latin typeface="Arial" pitchFamily="34" charset="0"/>
                <a:ea typeface="新細明體" pitchFamily="18" charset="-120"/>
              </a:defRPr>
            </a:lvl8pPr>
            <a:lvl9pPr marL="4040482" indent="-23767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974C83F-2834-411A-8B9B-8A79369BB6D4}" type="slidenum">
              <a:rPr lang="en-US" altLang="zh-TW" smtClean="0"/>
              <a:pPr eaLnBrk="1" hangingPunct="1"/>
              <a:t>12</a:t>
            </a:fld>
            <a:endParaRPr lang="en-US" altLang="zh-TW"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46196" y="4861562"/>
            <a:ext cx="5206914" cy="4605816"/>
          </a:xfrm>
          <a:noFill/>
        </p:spPr>
        <p:txBody>
          <a:bodyPr/>
          <a:lstStyle/>
          <a:p>
            <a:pPr eaLnBrk="1" hangingPunct="1"/>
            <a:endParaRPr lang="zh-TW" altLang="zh-TW" smtClean="0">
              <a:latin typeface="Arial" pitchFamily="34" charset="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TW" dirty="0"/>
          </a:p>
        </p:txBody>
      </p:sp>
      <p:sp>
        <p:nvSpPr>
          <p:cNvPr id="5" name="Footer Placeholder 21"/>
          <p:cNvSpPr>
            <a:spLocks noGrp="1"/>
          </p:cNvSpPr>
          <p:nvPr>
            <p:ph type="ftr" sz="quarter" idx="11"/>
          </p:nvPr>
        </p:nvSpPr>
        <p:spPr/>
        <p:txBody>
          <a:bodyPr/>
          <a:lstStyle>
            <a:lvl1pPr>
              <a:defRPr/>
            </a:lvl1pPr>
          </a:lstStyle>
          <a:p>
            <a:pPr>
              <a:defRPr/>
            </a:pPr>
            <a:endParaRPr lang="en-US" altLang="zh-TW" dirty="0"/>
          </a:p>
        </p:txBody>
      </p:sp>
      <p:sp>
        <p:nvSpPr>
          <p:cNvPr id="6" name="Slide Number Placeholder 17"/>
          <p:cNvSpPr>
            <a:spLocks noGrp="1"/>
          </p:cNvSpPr>
          <p:nvPr>
            <p:ph type="sldNum" sz="quarter" idx="12"/>
          </p:nvPr>
        </p:nvSpPr>
        <p:spPr/>
        <p:txBody>
          <a:bodyPr/>
          <a:lstStyle>
            <a:lvl1pPr>
              <a:defRPr/>
            </a:lvl1pPr>
          </a:lstStyle>
          <a:p>
            <a:pPr>
              <a:defRPr/>
            </a:pPr>
            <a:fld id="{8A885831-E709-413D-A9CD-5EBEBB771CE3}" type="slidenum">
              <a:rPr lang="en-US" altLang="zh-TW"/>
              <a:pPr>
                <a:defRPr/>
              </a:pPr>
              <a:t>‹#›</a:t>
            </a:fld>
            <a:endParaRPr lang="en-US" altLang="zh-TW" dirty="0"/>
          </a:p>
        </p:txBody>
      </p:sp>
    </p:spTree>
    <p:extLst>
      <p:ext uri="{BB962C8B-B14F-4D97-AF65-F5344CB8AC3E}">
        <p14:creationId xmlns:p14="http://schemas.microsoft.com/office/powerpoint/2010/main" val="47197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TW" dirty="0"/>
          </a:p>
        </p:txBody>
      </p:sp>
      <p:sp>
        <p:nvSpPr>
          <p:cNvPr id="5" name="Footer Placeholder 21"/>
          <p:cNvSpPr>
            <a:spLocks noGrp="1"/>
          </p:cNvSpPr>
          <p:nvPr>
            <p:ph type="ftr" sz="quarter" idx="11"/>
          </p:nvPr>
        </p:nvSpPr>
        <p:spPr/>
        <p:txBody>
          <a:bodyPr/>
          <a:lstStyle>
            <a:lvl1pPr>
              <a:defRPr/>
            </a:lvl1pPr>
          </a:lstStyle>
          <a:p>
            <a:pPr>
              <a:defRPr/>
            </a:pPr>
            <a:endParaRPr lang="en-US" altLang="zh-TW" dirty="0"/>
          </a:p>
        </p:txBody>
      </p:sp>
      <p:sp>
        <p:nvSpPr>
          <p:cNvPr id="6" name="Slide Number Placeholder 17"/>
          <p:cNvSpPr>
            <a:spLocks noGrp="1"/>
          </p:cNvSpPr>
          <p:nvPr>
            <p:ph type="sldNum" sz="quarter" idx="12"/>
          </p:nvPr>
        </p:nvSpPr>
        <p:spPr/>
        <p:txBody>
          <a:bodyPr/>
          <a:lstStyle>
            <a:lvl1pPr>
              <a:defRPr/>
            </a:lvl1pPr>
          </a:lstStyle>
          <a:p>
            <a:pPr>
              <a:defRPr/>
            </a:pPr>
            <a:fld id="{4AD25165-12D1-489B-8B24-330B62CE37DE}" type="slidenum">
              <a:rPr lang="en-US" altLang="zh-TW"/>
              <a:pPr>
                <a:defRPr/>
              </a:pPr>
              <a:t>‹#›</a:t>
            </a:fld>
            <a:endParaRPr lang="en-US" altLang="zh-TW" dirty="0"/>
          </a:p>
        </p:txBody>
      </p:sp>
    </p:spTree>
    <p:extLst>
      <p:ext uri="{BB962C8B-B14F-4D97-AF65-F5344CB8AC3E}">
        <p14:creationId xmlns:p14="http://schemas.microsoft.com/office/powerpoint/2010/main" val="222941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TW" dirty="0"/>
          </a:p>
        </p:txBody>
      </p:sp>
      <p:sp>
        <p:nvSpPr>
          <p:cNvPr id="5" name="Footer Placeholder 21"/>
          <p:cNvSpPr>
            <a:spLocks noGrp="1"/>
          </p:cNvSpPr>
          <p:nvPr>
            <p:ph type="ftr" sz="quarter" idx="11"/>
          </p:nvPr>
        </p:nvSpPr>
        <p:spPr/>
        <p:txBody>
          <a:bodyPr/>
          <a:lstStyle>
            <a:lvl1pPr>
              <a:defRPr/>
            </a:lvl1pPr>
          </a:lstStyle>
          <a:p>
            <a:pPr>
              <a:defRPr/>
            </a:pPr>
            <a:endParaRPr lang="en-US" altLang="zh-TW" dirty="0"/>
          </a:p>
        </p:txBody>
      </p:sp>
      <p:sp>
        <p:nvSpPr>
          <p:cNvPr id="6" name="Slide Number Placeholder 17"/>
          <p:cNvSpPr>
            <a:spLocks noGrp="1"/>
          </p:cNvSpPr>
          <p:nvPr>
            <p:ph type="sldNum" sz="quarter" idx="12"/>
          </p:nvPr>
        </p:nvSpPr>
        <p:spPr/>
        <p:txBody>
          <a:bodyPr/>
          <a:lstStyle>
            <a:lvl1pPr>
              <a:defRPr/>
            </a:lvl1pPr>
          </a:lstStyle>
          <a:p>
            <a:pPr>
              <a:defRPr/>
            </a:pPr>
            <a:fld id="{BE9C8B9C-0E9E-4AF8-A5C2-8267D1F491E4}" type="slidenum">
              <a:rPr lang="en-US" altLang="zh-TW"/>
              <a:pPr>
                <a:defRPr/>
              </a:pPr>
              <a:t>‹#›</a:t>
            </a:fld>
            <a:endParaRPr lang="en-US" altLang="zh-TW" dirty="0"/>
          </a:p>
        </p:txBody>
      </p:sp>
    </p:spTree>
    <p:extLst>
      <p:ext uri="{BB962C8B-B14F-4D97-AF65-F5344CB8AC3E}">
        <p14:creationId xmlns:p14="http://schemas.microsoft.com/office/powerpoint/2010/main" val="131749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21336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21336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267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685800" y="6248400"/>
            <a:ext cx="1905000" cy="457200"/>
          </a:xfrm>
        </p:spPr>
        <p:txBody>
          <a:bodyPr/>
          <a:lstStyle>
            <a:lvl1pPr>
              <a:defRPr/>
            </a:lvl1pPr>
          </a:lstStyle>
          <a:p>
            <a:pPr>
              <a:defRPr/>
            </a:pPr>
            <a:endParaRPr lang="en-US" altLang="zh-TW" dirty="0"/>
          </a:p>
        </p:txBody>
      </p:sp>
      <p:sp>
        <p:nvSpPr>
          <p:cNvPr id="7" name="頁尾版面配置區 6"/>
          <p:cNvSpPr>
            <a:spLocks noGrp="1"/>
          </p:cNvSpPr>
          <p:nvPr>
            <p:ph type="ftr" sz="quarter" idx="11"/>
          </p:nvPr>
        </p:nvSpPr>
        <p:spPr>
          <a:xfrm>
            <a:off x="3124200" y="6248400"/>
            <a:ext cx="2895600" cy="457200"/>
          </a:xfrm>
        </p:spPr>
        <p:txBody>
          <a:bodyPr/>
          <a:lstStyle>
            <a:lvl1pPr>
              <a:defRPr/>
            </a:lvl1pPr>
          </a:lstStyle>
          <a:p>
            <a:pPr>
              <a:defRPr/>
            </a:pPr>
            <a:endParaRPr lang="en-US" altLang="zh-TW" dirty="0"/>
          </a:p>
        </p:txBody>
      </p:sp>
      <p:sp>
        <p:nvSpPr>
          <p:cNvPr id="8" name="投影片編號版面配置區 7"/>
          <p:cNvSpPr>
            <a:spLocks noGrp="1"/>
          </p:cNvSpPr>
          <p:nvPr>
            <p:ph type="sldNum" sz="quarter" idx="12"/>
          </p:nvPr>
        </p:nvSpPr>
        <p:spPr>
          <a:xfrm>
            <a:off x="6553200" y="6248400"/>
            <a:ext cx="1905000" cy="457200"/>
          </a:xfrm>
        </p:spPr>
        <p:txBody>
          <a:bodyPr/>
          <a:lstStyle>
            <a:lvl1pPr>
              <a:defRPr/>
            </a:lvl1pPr>
          </a:lstStyle>
          <a:p>
            <a:pPr>
              <a:defRPr/>
            </a:pPr>
            <a:fld id="{6C54403B-20FF-4752-9093-25A2C6B80AF3}" type="slidenum">
              <a:rPr lang="en-US" altLang="zh-TW"/>
              <a:pPr>
                <a:defRPr/>
              </a:pPr>
              <a:t>‹#›</a:t>
            </a:fld>
            <a:endParaRPr lang="en-US" altLang="zh-TW" dirty="0"/>
          </a:p>
        </p:txBody>
      </p:sp>
    </p:spTree>
    <p:extLst>
      <p:ext uri="{BB962C8B-B14F-4D97-AF65-F5344CB8AC3E}">
        <p14:creationId xmlns:p14="http://schemas.microsoft.com/office/powerpoint/2010/main" val="4735816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2133600"/>
            <a:ext cx="7772400" cy="4114800"/>
          </a:xfrm>
        </p:spPr>
        <p:txBody>
          <a:bodyPr>
            <a:normAutofit/>
          </a:bodyPr>
          <a:lstStyle/>
          <a:p>
            <a:pPr lvl="0"/>
            <a:r>
              <a:rPr lang="zh-TW" altLang="en-US" noProof="0" smtClean="0"/>
              <a:t>按一下圖示以新增表格</a:t>
            </a:r>
            <a:endParaRPr lang="zh-TW" altLang="en-US" noProof="0"/>
          </a:p>
        </p:txBody>
      </p:sp>
      <p:sp>
        <p:nvSpPr>
          <p:cNvPr id="4" name="日期版面配置區 3"/>
          <p:cNvSpPr>
            <a:spLocks noGrp="1"/>
          </p:cNvSpPr>
          <p:nvPr>
            <p:ph type="dt" sz="half" idx="10"/>
          </p:nvPr>
        </p:nvSpPr>
        <p:spPr>
          <a:xfrm>
            <a:off x="685800" y="6248400"/>
            <a:ext cx="1905000" cy="457200"/>
          </a:xfrm>
        </p:spPr>
        <p:txBody>
          <a:bodyPr/>
          <a:lstStyle>
            <a:lvl1pPr>
              <a:defRPr/>
            </a:lvl1pPr>
          </a:lstStyle>
          <a:p>
            <a:pPr>
              <a:defRPr/>
            </a:pPr>
            <a:endParaRPr lang="en-US" altLang="zh-TW" dirty="0"/>
          </a:p>
        </p:txBody>
      </p:sp>
      <p:sp>
        <p:nvSpPr>
          <p:cNvPr id="5" name="頁尾版面配置區 4"/>
          <p:cNvSpPr>
            <a:spLocks noGrp="1"/>
          </p:cNvSpPr>
          <p:nvPr>
            <p:ph type="ftr" sz="quarter" idx="11"/>
          </p:nvPr>
        </p:nvSpPr>
        <p:spPr>
          <a:xfrm>
            <a:off x="3124200" y="6248400"/>
            <a:ext cx="2895600" cy="457200"/>
          </a:xfrm>
        </p:spPr>
        <p:txBody>
          <a:bodyPr/>
          <a:lstStyle>
            <a:lvl1pPr>
              <a:defRPr/>
            </a:lvl1pPr>
          </a:lstStyle>
          <a:p>
            <a:pPr>
              <a:defRPr/>
            </a:pPr>
            <a:endParaRPr lang="en-US" altLang="zh-TW" dirty="0"/>
          </a:p>
        </p:txBody>
      </p:sp>
      <p:sp>
        <p:nvSpPr>
          <p:cNvPr id="6" name="投影片編號版面配置區 5"/>
          <p:cNvSpPr>
            <a:spLocks noGrp="1"/>
          </p:cNvSpPr>
          <p:nvPr>
            <p:ph type="sldNum" sz="quarter" idx="12"/>
          </p:nvPr>
        </p:nvSpPr>
        <p:spPr>
          <a:xfrm>
            <a:off x="6553200" y="6248400"/>
            <a:ext cx="1905000" cy="457200"/>
          </a:xfrm>
        </p:spPr>
        <p:txBody>
          <a:bodyPr/>
          <a:lstStyle>
            <a:lvl1pPr>
              <a:defRPr/>
            </a:lvl1pPr>
          </a:lstStyle>
          <a:p>
            <a:pPr>
              <a:defRPr/>
            </a:pPr>
            <a:fld id="{FA8E790E-614F-4009-9820-DBDFD79414E0}" type="slidenum">
              <a:rPr lang="en-US" altLang="zh-TW"/>
              <a:pPr>
                <a:defRPr/>
              </a:pPr>
              <a:t>‹#›</a:t>
            </a:fld>
            <a:endParaRPr lang="en-US" altLang="zh-TW" dirty="0"/>
          </a:p>
        </p:txBody>
      </p:sp>
    </p:spTree>
    <p:extLst>
      <p:ext uri="{BB962C8B-B14F-4D97-AF65-F5344CB8AC3E}">
        <p14:creationId xmlns:p14="http://schemas.microsoft.com/office/powerpoint/2010/main" val="40502288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lvl1pPr>
              <a:defRPr sz="4800"/>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zh-TW" dirty="0"/>
          </a:p>
        </p:txBody>
      </p:sp>
      <p:sp>
        <p:nvSpPr>
          <p:cNvPr id="5" name="Footer Placeholder 21"/>
          <p:cNvSpPr>
            <a:spLocks noGrp="1"/>
          </p:cNvSpPr>
          <p:nvPr>
            <p:ph type="ftr" sz="quarter" idx="11"/>
          </p:nvPr>
        </p:nvSpPr>
        <p:spPr/>
        <p:txBody>
          <a:bodyPr/>
          <a:lstStyle>
            <a:lvl1pPr>
              <a:defRPr/>
            </a:lvl1pPr>
          </a:lstStyle>
          <a:p>
            <a:pPr>
              <a:defRPr/>
            </a:pPr>
            <a:endParaRPr lang="en-US" altLang="zh-TW" dirty="0"/>
          </a:p>
        </p:txBody>
      </p:sp>
      <p:sp>
        <p:nvSpPr>
          <p:cNvPr id="6" name="Slide Number Placeholder 17"/>
          <p:cNvSpPr>
            <a:spLocks noGrp="1"/>
          </p:cNvSpPr>
          <p:nvPr>
            <p:ph type="sldNum" sz="quarter" idx="12"/>
          </p:nvPr>
        </p:nvSpPr>
        <p:spPr/>
        <p:txBody>
          <a:bodyPr/>
          <a:lstStyle>
            <a:lvl1pPr>
              <a:defRPr/>
            </a:lvl1pPr>
          </a:lstStyle>
          <a:p>
            <a:pPr>
              <a:defRPr/>
            </a:pPr>
            <a:fld id="{EA07ADF3-8A39-421F-9FFF-2BD653C0F2E7}" type="slidenum">
              <a:rPr lang="en-US" altLang="zh-TW"/>
              <a:pPr>
                <a:defRPr/>
              </a:pPr>
              <a:t>‹#›</a:t>
            </a:fld>
            <a:endParaRPr lang="en-US" altLang="zh-TW" dirty="0"/>
          </a:p>
        </p:txBody>
      </p:sp>
    </p:spTree>
    <p:extLst>
      <p:ext uri="{BB962C8B-B14F-4D97-AF65-F5344CB8AC3E}">
        <p14:creationId xmlns:p14="http://schemas.microsoft.com/office/powerpoint/2010/main" val="86411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Date Placeholder 9"/>
          <p:cNvSpPr>
            <a:spLocks noGrp="1"/>
          </p:cNvSpPr>
          <p:nvPr>
            <p:ph type="dt" sz="half" idx="10"/>
          </p:nvPr>
        </p:nvSpPr>
        <p:spPr/>
        <p:txBody>
          <a:bodyPr/>
          <a:lstStyle>
            <a:lvl1pPr>
              <a:defRPr/>
            </a:lvl1pPr>
          </a:lstStyle>
          <a:p>
            <a:pPr>
              <a:defRPr/>
            </a:pPr>
            <a:endParaRPr lang="en-US" altLang="zh-TW" dirty="0"/>
          </a:p>
        </p:txBody>
      </p:sp>
      <p:sp>
        <p:nvSpPr>
          <p:cNvPr id="5" name="Footer Placeholder 21"/>
          <p:cNvSpPr>
            <a:spLocks noGrp="1"/>
          </p:cNvSpPr>
          <p:nvPr>
            <p:ph type="ftr" sz="quarter" idx="11"/>
          </p:nvPr>
        </p:nvSpPr>
        <p:spPr/>
        <p:txBody>
          <a:bodyPr/>
          <a:lstStyle>
            <a:lvl1pPr>
              <a:defRPr/>
            </a:lvl1pPr>
          </a:lstStyle>
          <a:p>
            <a:pPr>
              <a:defRPr/>
            </a:pPr>
            <a:endParaRPr lang="en-US" altLang="zh-TW" dirty="0"/>
          </a:p>
        </p:txBody>
      </p:sp>
      <p:sp>
        <p:nvSpPr>
          <p:cNvPr id="6" name="Slide Number Placeholder 17"/>
          <p:cNvSpPr>
            <a:spLocks noGrp="1"/>
          </p:cNvSpPr>
          <p:nvPr>
            <p:ph type="sldNum" sz="quarter" idx="12"/>
          </p:nvPr>
        </p:nvSpPr>
        <p:spPr/>
        <p:txBody>
          <a:bodyPr/>
          <a:lstStyle>
            <a:lvl1pPr>
              <a:defRPr/>
            </a:lvl1pPr>
          </a:lstStyle>
          <a:p>
            <a:pPr>
              <a:defRPr/>
            </a:pPr>
            <a:fld id="{C5ECE9F3-3186-42F3-8A71-05618A716729}" type="slidenum">
              <a:rPr lang="en-US" altLang="zh-TW"/>
              <a:pPr>
                <a:defRPr/>
              </a:pPr>
              <a:t>‹#›</a:t>
            </a:fld>
            <a:endParaRPr lang="en-US" altLang="zh-TW" dirty="0"/>
          </a:p>
        </p:txBody>
      </p:sp>
    </p:spTree>
    <p:extLst>
      <p:ext uri="{BB962C8B-B14F-4D97-AF65-F5344CB8AC3E}">
        <p14:creationId xmlns:p14="http://schemas.microsoft.com/office/powerpoint/2010/main" val="134746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zh-TW" dirty="0"/>
          </a:p>
        </p:txBody>
      </p:sp>
      <p:sp>
        <p:nvSpPr>
          <p:cNvPr id="6" name="Footer Placeholder 21"/>
          <p:cNvSpPr>
            <a:spLocks noGrp="1"/>
          </p:cNvSpPr>
          <p:nvPr>
            <p:ph type="ftr" sz="quarter" idx="11"/>
          </p:nvPr>
        </p:nvSpPr>
        <p:spPr/>
        <p:txBody>
          <a:bodyPr/>
          <a:lstStyle>
            <a:lvl1pPr>
              <a:defRPr/>
            </a:lvl1pPr>
          </a:lstStyle>
          <a:p>
            <a:pPr>
              <a:defRPr/>
            </a:pPr>
            <a:endParaRPr lang="en-US" altLang="zh-TW" dirty="0"/>
          </a:p>
        </p:txBody>
      </p:sp>
      <p:sp>
        <p:nvSpPr>
          <p:cNvPr id="7" name="Slide Number Placeholder 17"/>
          <p:cNvSpPr>
            <a:spLocks noGrp="1"/>
          </p:cNvSpPr>
          <p:nvPr>
            <p:ph type="sldNum" sz="quarter" idx="12"/>
          </p:nvPr>
        </p:nvSpPr>
        <p:spPr/>
        <p:txBody>
          <a:bodyPr/>
          <a:lstStyle>
            <a:lvl1pPr>
              <a:defRPr/>
            </a:lvl1pPr>
          </a:lstStyle>
          <a:p>
            <a:pPr>
              <a:defRPr/>
            </a:pPr>
            <a:fld id="{0BB981B2-A1D2-4CF4-839B-15920FD63B9B}" type="slidenum">
              <a:rPr lang="en-US" altLang="zh-TW"/>
              <a:pPr>
                <a:defRPr/>
              </a:pPr>
              <a:t>‹#›</a:t>
            </a:fld>
            <a:endParaRPr lang="en-US" altLang="zh-TW" dirty="0"/>
          </a:p>
        </p:txBody>
      </p:sp>
    </p:spTree>
    <p:extLst>
      <p:ext uri="{BB962C8B-B14F-4D97-AF65-F5344CB8AC3E}">
        <p14:creationId xmlns:p14="http://schemas.microsoft.com/office/powerpoint/2010/main" val="172693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9"/>
          <p:cNvSpPr>
            <a:spLocks noGrp="1"/>
          </p:cNvSpPr>
          <p:nvPr>
            <p:ph type="dt" sz="half" idx="10"/>
          </p:nvPr>
        </p:nvSpPr>
        <p:spPr/>
        <p:txBody>
          <a:bodyPr/>
          <a:lstStyle>
            <a:lvl1pPr>
              <a:defRPr/>
            </a:lvl1pPr>
          </a:lstStyle>
          <a:p>
            <a:pPr>
              <a:defRPr/>
            </a:pPr>
            <a:endParaRPr lang="en-US" altLang="zh-TW" dirty="0"/>
          </a:p>
        </p:txBody>
      </p:sp>
      <p:sp>
        <p:nvSpPr>
          <p:cNvPr id="8" name="Footer Placeholder 21"/>
          <p:cNvSpPr>
            <a:spLocks noGrp="1"/>
          </p:cNvSpPr>
          <p:nvPr>
            <p:ph type="ftr" sz="quarter" idx="11"/>
          </p:nvPr>
        </p:nvSpPr>
        <p:spPr/>
        <p:txBody>
          <a:bodyPr/>
          <a:lstStyle>
            <a:lvl1pPr>
              <a:defRPr/>
            </a:lvl1pPr>
          </a:lstStyle>
          <a:p>
            <a:pPr>
              <a:defRPr/>
            </a:pPr>
            <a:endParaRPr lang="en-US" altLang="zh-TW" dirty="0"/>
          </a:p>
        </p:txBody>
      </p:sp>
      <p:sp>
        <p:nvSpPr>
          <p:cNvPr id="9" name="Slide Number Placeholder 17"/>
          <p:cNvSpPr>
            <a:spLocks noGrp="1"/>
          </p:cNvSpPr>
          <p:nvPr>
            <p:ph type="sldNum" sz="quarter" idx="12"/>
          </p:nvPr>
        </p:nvSpPr>
        <p:spPr/>
        <p:txBody>
          <a:bodyPr/>
          <a:lstStyle>
            <a:lvl1pPr>
              <a:defRPr/>
            </a:lvl1pPr>
          </a:lstStyle>
          <a:p>
            <a:pPr>
              <a:defRPr/>
            </a:pPr>
            <a:fld id="{E3AEE105-5DDD-4E20-8014-797D175CAD5E}" type="slidenum">
              <a:rPr lang="en-US" altLang="zh-TW"/>
              <a:pPr>
                <a:defRPr/>
              </a:pPr>
              <a:t>‹#›</a:t>
            </a:fld>
            <a:endParaRPr lang="en-US" altLang="zh-TW" dirty="0"/>
          </a:p>
        </p:txBody>
      </p:sp>
    </p:spTree>
    <p:extLst>
      <p:ext uri="{BB962C8B-B14F-4D97-AF65-F5344CB8AC3E}">
        <p14:creationId xmlns:p14="http://schemas.microsoft.com/office/powerpoint/2010/main" val="310855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Date Placeholder 9"/>
          <p:cNvSpPr>
            <a:spLocks noGrp="1"/>
          </p:cNvSpPr>
          <p:nvPr>
            <p:ph type="dt" sz="half" idx="10"/>
          </p:nvPr>
        </p:nvSpPr>
        <p:spPr/>
        <p:txBody>
          <a:bodyPr/>
          <a:lstStyle>
            <a:lvl1pPr>
              <a:defRPr/>
            </a:lvl1pPr>
          </a:lstStyle>
          <a:p>
            <a:pPr>
              <a:defRPr/>
            </a:pPr>
            <a:endParaRPr lang="en-US" altLang="zh-TW" dirty="0"/>
          </a:p>
        </p:txBody>
      </p:sp>
      <p:sp>
        <p:nvSpPr>
          <p:cNvPr id="4" name="Footer Placeholder 21"/>
          <p:cNvSpPr>
            <a:spLocks noGrp="1"/>
          </p:cNvSpPr>
          <p:nvPr>
            <p:ph type="ftr" sz="quarter" idx="11"/>
          </p:nvPr>
        </p:nvSpPr>
        <p:spPr/>
        <p:txBody>
          <a:bodyPr/>
          <a:lstStyle>
            <a:lvl1pPr>
              <a:defRPr/>
            </a:lvl1pPr>
          </a:lstStyle>
          <a:p>
            <a:pPr>
              <a:defRPr/>
            </a:pPr>
            <a:endParaRPr lang="en-US" altLang="zh-TW" dirty="0"/>
          </a:p>
        </p:txBody>
      </p:sp>
      <p:sp>
        <p:nvSpPr>
          <p:cNvPr id="5" name="Slide Number Placeholder 17"/>
          <p:cNvSpPr>
            <a:spLocks noGrp="1"/>
          </p:cNvSpPr>
          <p:nvPr>
            <p:ph type="sldNum" sz="quarter" idx="12"/>
          </p:nvPr>
        </p:nvSpPr>
        <p:spPr/>
        <p:txBody>
          <a:bodyPr/>
          <a:lstStyle>
            <a:lvl1pPr>
              <a:defRPr/>
            </a:lvl1pPr>
          </a:lstStyle>
          <a:p>
            <a:pPr>
              <a:defRPr/>
            </a:pPr>
            <a:fld id="{434B9600-94D5-48D2-91B1-16F28ACDEE97}" type="slidenum">
              <a:rPr lang="en-US" altLang="zh-TW"/>
              <a:pPr>
                <a:defRPr/>
              </a:pPr>
              <a:t>‹#›</a:t>
            </a:fld>
            <a:endParaRPr lang="en-US" altLang="zh-TW" dirty="0"/>
          </a:p>
        </p:txBody>
      </p:sp>
    </p:spTree>
    <p:extLst>
      <p:ext uri="{BB962C8B-B14F-4D97-AF65-F5344CB8AC3E}">
        <p14:creationId xmlns:p14="http://schemas.microsoft.com/office/powerpoint/2010/main" val="65570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zh-TW" dirty="0"/>
          </a:p>
        </p:txBody>
      </p:sp>
      <p:sp>
        <p:nvSpPr>
          <p:cNvPr id="3" name="Footer Placeholder 21"/>
          <p:cNvSpPr>
            <a:spLocks noGrp="1"/>
          </p:cNvSpPr>
          <p:nvPr>
            <p:ph type="ftr" sz="quarter" idx="11"/>
          </p:nvPr>
        </p:nvSpPr>
        <p:spPr/>
        <p:txBody>
          <a:bodyPr/>
          <a:lstStyle>
            <a:lvl1pPr>
              <a:defRPr/>
            </a:lvl1pPr>
          </a:lstStyle>
          <a:p>
            <a:pPr>
              <a:defRPr/>
            </a:pPr>
            <a:endParaRPr lang="en-US" altLang="zh-TW" dirty="0"/>
          </a:p>
        </p:txBody>
      </p:sp>
      <p:sp>
        <p:nvSpPr>
          <p:cNvPr id="4" name="Slide Number Placeholder 17"/>
          <p:cNvSpPr>
            <a:spLocks noGrp="1"/>
          </p:cNvSpPr>
          <p:nvPr>
            <p:ph type="sldNum" sz="quarter" idx="12"/>
          </p:nvPr>
        </p:nvSpPr>
        <p:spPr/>
        <p:txBody>
          <a:bodyPr/>
          <a:lstStyle>
            <a:lvl1pPr>
              <a:defRPr/>
            </a:lvl1pPr>
          </a:lstStyle>
          <a:p>
            <a:pPr>
              <a:defRPr/>
            </a:pPr>
            <a:fld id="{2D9FE9AD-46A4-4294-BFA4-8204CCB3F876}" type="slidenum">
              <a:rPr lang="en-US" altLang="zh-TW"/>
              <a:pPr>
                <a:defRPr/>
              </a:pPr>
              <a:t>‹#›</a:t>
            </a:fld>
            <a:endParaRPr lang="en-US" altLang="zh-TW" dirty="0"/>
          </a:p>
        </p:txBody>
      </p:sp>
    </p:spTree>
    <p:extLst>
      <p:ext uri="{BB962C8B-B14F-4D97-AF65-F5344CB8AC3E}">
        <p14:creationId xmlns:p14="http://schemas.microsoft.com/office/powerpoint/2010/main" val="191469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9"/>
          <p:cNvSpPr>
            <a:spLocks noGrp="1"/>
          </p:cNvSpPr>
          <p:nvPr>
            <p:ph type="dt" sz="half" idx="10"/>
          </p:nvPr>
        </p:nvSpPr>
        <p:spPr/>
        <p:txBody>
          <a:bodyPr/>
          <a:lstStyle>
            <a:lvl1pPr>
              <a:defRPr/>
            </a:lvl1pPr>
          </a:lstStyle>
          <a:p>
            <a:pPr>
              <a:defRPr/>
            </a:pPr>
            <a:endParaRPr lang="en-US" altLang="zh-TW" dirty="0"/>
          </a:p>
        </p:txBody>
      </p:sp>
      <p:sp>
        <p:nvSpPr>
          <p:cNvPr id="6" name="Footer Placeholder 21"/>
          <p:cNvSpPr>
            <a:spLocks noGrp="1"/>
          </p:cNvSpPr>
          <p:nvPr>
            <p:ph type="ftr" sz="quarter" idx="11"/>
          </p:nvPr>
        </p:nvSpPr>
        <p:spPr/>
        <p:txBody>
          <a:bodyPr/>
          <a:lstStyle>
            <a:lvl1pPr>
              <a:defRPr/>
            </a:lvl1pPr>
          </a:lstStyle>
          <a:p>
            <a:pPr>
              <a:defRPr/>
            </a:pPr>
            <a:endParaRPr lang="en-US" altLang="zh-TW" dirty="0"/>
          </a:p>
        </p:txBody>
      </p:sp>
      <p:sp>
        <p:nvSpPr>
          <p:cNvPr id="7" name="Slide Number Placeholder 17"/>
          <p:cNvSpPr>
            <a:spLocks noGrp="1"/>
          </p:cNvSpPr>
          <p:nvPr>
            <p:ph type="sldNum" sz="quarter" idx="12"/>
          </p:nvPr>
        </p:nvSpPr>
        <p:spPr/>
        <p:txBody>
          <a:bodyPr/>
          <a:lstStyle>
            <a:lvl1pPr>
              <a:defRPr/>
            </a:lvl1pPr>
          </a:lstStyle>
          <a:p>
            <a:pPr>
              <a:defRPr/>
            </a:pPr>
            <a:fld id="{B859D617-EE30-4363-8F04-372AD9C17DEC}" type="slidenum">
              <a:rPr lang="en-US" altLang="zh-TW"/>
              <a:pPr>
                <a:defRPr/>
              </a:pPr>
              <a:t>‹#›</a:t>
            </a:fld>
            <a:endParaRPr lang="en-US" altLang="zh-TW" dirty="0"/>
          </a:p>
        </p:txBody>
      </p:sp>
    </p:spTree>
    <p:extLst>
      <p:ext uri="{BB962C8B-B14F-4D97-AF65-F5344CB8AC3E}">
        <p14:creationId xmlns:p14="http://schemas.microsoft.com/office/powerpoint/2010/main" val="287278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a typeface="+mn-e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ltLang="zh-TW" dirty="0"/>
          </a:p>
        </p:txBody>
      </p:sp>
      <p:sp>
        <p:nvSpPr>
          <p:cNvPr id="10" name="Footer Placeholder 5"/>
          <p:cNvSpPr>
            <a:spLocks noGrp="1"/>
          </p:cNvSpPr>
          <p:nvPr>
            <p:ph type="ftr" sz="quarter" idx="11"/>
          </p:nvPr>
        </p:nvSpPr>
        <p:spPr/>
        <p:txBody>
          <a:bodyPr/>
          <a:lstStyle>
            <a:lvl1pPr>
              <a:defRPr/>
            </a:lvl1pPr>
          </a:lstStyle>
          <a:p>
            <a:pPr>
              <a:defRPr/>
            </a:pPr>
            <a:endParaRPr lang="en-US" altLang="zh-TW"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971A74C-A3B7-450B-9552-1694DA9B76E4}" type="slidenum">
              <a:rPr lang="en-US" altLang="zh-TW"/>
              <a:pPr>
                <a:defRPr/>
              </a:pPr>
              <a:t>‹#›</a:t>
            </a:fld>
            <a:endParaRPr lang="en-US" altLang="zh-TW" dirty="0"/>
          </a:p>
        </p:txBody>
      </p:sp>
    </p:spTree>
    <p:extLst>
      <p:ext uri="{BB962C8B-B14F-4D97-AF65-F5344CB8AC3E}">
        <p14:creationId xmlns:p14="http://schemas.microsoft.com/office/powerpoint/2010/main" val="18841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zh-TW" altLang="en-US" smtClean="0"/>
              <a:t>按一下以編輯母片標題樣式</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zh-TW"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zh-TW"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E2647A4-4C6D-42BD-8063-8AFD0E2B2336}" type="slidenum">
              <a:rPr lang="en-US" altLang="zh-TW"/>
              <a:pPr>
                <a:defRPr/>
              </a:pPr>
              <a:t>‹#›</a:t>
            </a:fld>
            <a:endParaRPr lang="en-US" altLang="zh-TW"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dirty="0"/>
            </a:p>
          </p:txBody>
        </p:sp>
      </p:gr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9" r:id="rId9"/>
    <p:sldLayoutId id="2147483707" r:id="rId10"/>
    <p:sldLayoutId id="2147483708" r:id="rId11"/>
    <p:sldLayoutId id="2147483711" r:id="rId12"/>
    <p:sldLayoutId id="2147483727" r:id="rId13"/>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onstantia" pitchFamily="18" charset="0"/>
          <a:ea typeface="標楷體" pitchFamily="65" charset="-120"/>
        </a:defRPr>
      </a:lvl2pPr>
      <a:lvl3pPr algn="l" rtl="0" eaLnBrk="0" fontAlgn="base" hangingPunct="0">
        <a:spcBef>
          <a:spcPct val="0"/>
        </a:spcBef>
        <a:spcAft>
          <a:spcPct val="0"/>
        </a:spcAft>
        <a:defRPr sz="5000">
          <a:solidFill>
            <a:schemeClr val="tx2"/>
          </a:solidFill>
          <a:latin typeface="Constantia" pitchFamily="18" charset="0"/>
          <a:ea typeface="標楷體" pitchFamily="65" charset="-120"/>
        </a:defRPr>
      </a:lvl3pPr>
      <a:lvl4pPr algn="l" rtl="0" eaLnBrk="0" fontAlgn="base" hangingPunct="0">
        <a:spcBef>
          <a:spcPct val="0"/>
        </a:spcBef>
        <a:spcAft>
          <a:spcPct val="0"/>
        </a:spcAft>
        <a:defRPr sz="5000">
          <a:solidFill>
            <a:schemeClr val="tx2"/>
          </a:solidFill>
          <a:latin typeface="Constantia" pitchFamily="18" charset="0"/>
          <a:ea typeface="標楷體" pitchFamily="65" charset="-120"/>
        </a:defRPr>
      </a:lvl4pPr>
      <a:lvl5pPr algn="l" rtl="0" eaLnBrk="0" fontAlgn="base" hangingPunct="0">
        <a:spcBef>
          <a:spcPct val="0"/>
        </a:spcBef>
        <a:spcAft>
          <a:spcPct val="0"/>
        </a:spcAft>
        <a:defRPr sz="5000">
          <a:solidFill>
            <a:schemeClr val="tx2"/>
          </a:solidFill>
          <a:latin typeface="Constantia" pitchFamily="18" charset="0"/>
          <a:ea typeface="標楷體" pitchFamily="65" charset="-120"/>
        </a:defRPr>
      </a:lvl5pPr>
      <a:lvl6pPr marL="457200" algn="l" rtl="0" eaLnBrk="1" fontAlgn="base" hangingPunct="1">
        <a:spcBef>
          <a:spcPct val="0"/>
        </a:spcBef>
        <a:spcAft>
          <a:spcPct val="0"/>
        </a:spcAft>
        <a:defRPr sz="5000">
          <a:solidFill>
            <a:schemeClr val="tx2"/>
          </a:solidFill>
          <a:latin typeface="Constantia" pitchFamily="18" charset="0"/>
        </a:defRPr>
      </a:lvl6pPr>
      <a:lvl7pPr marL="914400" algn="l" rtl="0" eaLnBrk="1" fontAlgn="base" hangingPunct="1">
        <a:spcBef>
          <a:spcPct val="0"/>
        </a:spcBef>
        <a:spcAft>
          <a:spcPct val="0"/>
        </a:spcAft>
        <a:defRPr sz="5000">
          <a:solidFill>
            <a:schemeClr val="tx2"/>
          </a:solidFill>
          <a:latin typeface="Constantia" pitchFamily="18" charset="0"/>
        </a:defRPr>
      </a:lvl7pPr>
      <a:lvl8pPr marL="1371600" algn="l" rtl="0" eaLnBrk="1" fontAlgn="base" hangingPunct="1">
        <a:spcBef>
          <a:spcPct val="0"/>
        </a:spcBef>
        <a:spcAft>
          <a:spcPct val="0"/>
        </a:spcAft>
        <a:defRPr sz="5000">
          <a:solidFill>
            <a:schemeClr val="tx2"/>
          </a:solidFill>
          <a:latin typeface="Constantia" pitchFamily="18" charset="0"/>
        </a:defRPr>
      </a:lvl8pPr>
      <a:lvl9pPr marL="1828800" algn="l" rtl="0" eaLnBrk="1" fontAlgn="base" hangingPunct="1">
        <a:spcBef>
          <a:spcPct val="0"/>
        </a:spcBef>
        <a:spcAft>
          <a:spcPct val="0"/>
        </a:spcAft>
        <a:defRPr sz="5000">
          <a:solidFill>
            <a:schemeClr val="tx2"/>
          </a:solidFill>
          <a:latin typeface="Constantia" pitchFamily="18"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Word_97_-_2003_Document1.doc"/></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Word_97_-_2003_Document2.doc"/><Relationship Id="rId4" Type="http://schemas.openxmlformats.org/officeDocument/2006/relationships/hyperlink" Target="&#26696;&#21367;&#37559;&#27584;&#30446;&#37636;&#27171;&#20363;"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Word_97_-_2003_Document3.doc"/></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33290;&#21360;&#20449;.jp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22823;&#38515;&#23798;&#25764;&#3686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32879;&#20445;&#20999;&#32080;.jpg" TargetMode="External"/><Relationship Id="rId4" Type="http://schemas.openxmlformats.org/officeDocument/2006/relationships/hyperlink" Target="&#31354;&#39108;&#27773;&#29699;-&#24515;&#25136;"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37666;&#24163;&#37969;&#23450;.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21313;&#22823;&#24314;&#35373;&#20043;&#21335;&#21271;&#39640;&#36895;&#20844;&#36335;&#21450;&#21271;&#36852;&#37941;&#36335;" TargetMode="External"/><Relationship Id="rId4" Type="http://schemas.openxmlformats.org/officeDocument/2006/relationships/hyperlink" Target="&#26481;&#35199;&#27243;&#36011;&#20844;&#36335;"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611188" y="1412875"/>
            <a:ext cx="7772400" cy="1512069"/>
          </a:xfrm>
          <a:extLst/>
        </p:spPr>
        <p:txBody>
          <a:bodyPr>
            <a:normAutofit fontScale="90000"/>
          </a:bodyPr>
          <a:lstStyle/>
          <a:p>
            <a:pPr algn="ctr" eaLnBrk="1" hangingPunct="1">
              <a:defRPr/>
            </a:pPr>
            <a:r>
              <a:rPr lang="zh-TW" altLang="en-US" sz="6400" b="0" dirty="0" smtClean="0">
                <a:solidFill>
                  <a:srgbClr val="FF0000"/>
                </a:solidFill>
              </a:rPr>
              <a:t>檔案清理、鑑定與銷毀</a:t>
            </a:r>
            <a:endParaRPr lang="zh-TW" altLang="en-US" sz="6400" b="0" dirty="0">
              <a:solidFill>
                <a:srgbClr val="FF0000"/>
              </a:solidFill>
            </a:endParaRPr>
          </a:p>
        </p:txBody>
      </p:sp>
      <p:sp>
        <p:nvSpPr>
          <p:cNvPr id="6147" name="Rectangle 3"/>
          <p:cNvSpPr>
            <a:spLocks noGrp="1" noChangeArrowheads="1"/>
          </p:cNvSpPr>
          <p:nvPr>
            <p:ph type="subTitle" idx="1"/>
          </p:nvPr>
        </p:nvSpPr>
        <p:spPr>
          <a:xfrm>
            <a:off x="1259632" y="3861048"/>
            <a:ext cx="6400800" cy="1752600"/>
          </a:xfrm>
        </p:spPr>
        <p:txBody>
          <a:bodyPr/>
          <a:lstStyle/>
          <a:p>
            <a:pPr marR="0" eaLnBrk="1" hangingPunct="1">
              <a:lnSpc>
                <a:spcPct val="90000"/>
              </a:lnSpc>
              <a:spcBef>
                <a:spcPct val="50000"/>
              </a:spcBef>
            </a:pPr>
            <a:endParaRPr lang="en-US" altLang="zh-TW" sz="2800" dirty="0" smtClean="0">
              <a:solidFill>
                <a:schemeClr val="accent2"/>
              </a:solidFill>
            </a:endParaRPr>
          </a:p>
          <a:p>
            <a:pPr marR="0" algn="ctr" eaLnBrk="1" hangingPunct="1">
              <a:lnSpc>
                <a:spcPct val="90000"/>
              </a:lnSpc>
              <a:spcBef>
                <a:spcPct val="50000"/>
              </a:spcBef>
            </a:pPr>
            <a:r>
              <a:rPr lang="zh-TW" altLang="en-US" sz="2800" dirty="0" smtClean="0">
                <a:solidFill>
                  <a:srgbClr val="000099"/>
                </a:solidFill>
              </a:rPr>
              <a:t>檔案管理局   檔案徵集組</a:t>
            </a:r>
            <a:endParaRPr lang="en-US" altLang="zh-TW" sz="2800" dirty="0">
              <a:solidFill>
                <a:srgbClr val="000099"/>
              </a:solidFill>
            </a:endParaRPr>
          </a:p>
          <a:p>
            <a:pPr marR="0" algn="ctr" eaLnBrk="1" hangingPunct="1">
              <a:lnSpc>
                <a:spcPct val="90000"/>
              </a:lnSpc>
              <a:spcBef>
                <a:spcPct val="50000"/>
              </a:spcBef>
            </a:pPr>
            <a:r>
              <a:rPr lang="zh-TW" altLang="en-US" sz="2800" dirty="0" smtClean="0">
                <a:solidFill>
                  <a:srgbClr val="000099"/>
                </a:solidFill>
              </a:rPr>
              <a:t>銷毀審核科宋曉穎  </a:t>
            </a:r>
            <a:r>
              <a:rPr lang="en-US" altLang="zh-TW" sz="2800" dirty="0" smtClean="0">
                <a:solidFill>
                  <a:srgbClr val="000099"/>
                </a:solidFill>
              </a:rPr>
              <a:t>02-89953592</a:t>
            </a:r>
            <a:endParaRPr lang="zh-TW" altLang="en-US" sz="2800" dirty="0">
              <a:solidFill>
                <a:srgbClr val="000099"/>
              </a:solidFill>
            </a:endParaRPr>
          </a:p>
          <a:p>
            <a:pPr marR="0" eaLnBrk="1" hangingPunct="1">
              <a:lnSpc>
                <a:spcPct val="85000"/>
              </a:lnSpc>
              <a:spcBef>
                <a:spcPct val="50000"/>
              </a:spcBef>
            </a:pPr>
            <a:endParaRPr lang="zh-TW" altLang="en-US" sz="2800" dirty="0" smtClean="0">
              <a:solidFill>
                <a:schemeClr val="accent2"/>
              </a:solidFill>
            </a:endParaRPr>
          </a:p>
          <a:p>
            <a:pPr marR="0" eaLnBrk="1" hangingPunct="1">
              <a:lnSpc>
                <a:spcPct val="90000"/>
              </a:lnSpc>
            </a:pPr>
            <a:endParaRPr lang="en-US" altLang="zh-TW" sz="2800" dirty="0" smtClean="0"/>
          </a:p>
        </p:txBody>
      </p:sp>
      <p:pic>
        <p:nvPicPr>
          <p:cNvPr id="61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791200"/>
            <a:ext cx="1371600" cy="762000"/>
          </a:xfrm>
          <a:prstGeom prst="rect">
            <a:avLst/>
          </a:prstGeom>
          <a:noFill/>
          <a:ln>
            <a:noFill/>
          </a:ln>
          <a:effectLst/>
          <a:extLst>
            <a:ext uri="{909E8E84-426E-40DD-AFC4-6F175D3DCCD1}">
              <a14:hiddenFill xmlns:a14="http://schemas.microsoft.com/office/drawing/2010/main">
                <a:solidFill>
                  <a:srgbClr val="BABE90"/>
                </a:solidFill>
              </a14:hiddenFill>
            </a:ext>
            <a:ext uri="{91240B29-F687-4F45-9708-019B960494DF}">
              <a14:hiddenLine xmlns:a14="http://schemas.microsoft.com/office/drawing/2010/main" w="9525">
                <a:solidFill>
                  <a:srgbClr val="8383AD"/>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7"/>
          <p:cNvSpPr>
            <a:spLocks noGrp="1" noChangeArrowheads="1"/>
          </p:cNvSpPr>
          <p:nvPr>
            <p:ph idx="1"/>
          </p:nvPr>
        </p:nvSpPr>
        <p:spPr>
          <a:xfrm>
            <a:off x="395288" y="1721008"/>
            <a:ext cx="8137152" cy="4267200"/>
          </a:xfrm>
        </p:spPr>
        <p:txBody>
          <a:bodyPr/>
          <a:lstStyle/>
          <a:p>
            <a:pPr>
              <a:lnSpc>
                <a:spcPct val="90000"/>
              </a:lnSpc>
            </a:pPr>
            <a:r>
              <a:rPr lang="zh-TW" altLang="en-US" sz="3200" dirty="0">
                <a:solidFill>
                  <a:srgbClr val="000099"/>
                </a:solidFill>
                <a:latin typeface="標楷體" pitchFamily="65" charset="-120"/>
                <a:ea typeface="標楷體" pitchFamily="65" charset="-120"/>
              </a:rPr>
              <a:t>意</a:t>
            </a:r>
            <a:r>
              <a:rPr lang="zh-TW" altLang="en-US" sz="3200" dirty="0" smtClean="0">
                <a:solidFill>
                  <a:srgbClr val="000099"/>
                </a:solidFill>
                <a:latin typeface="標楷體" pitchFamily="65" charset="-120"/>
                <a:ea typeface="標楷體" pitchFamily="65" charset="-120"/>
              </a:rPr>
              <a:t>義</a:t>
            </a:r>
          </a:p>
          <a:p>
            <a:pPr marL="393700" lvl="1" indent="0">
              <a:lnSpc>
                <a:spcPct val="90000"/>
              </a:lnSpc>
              <a:buNone/>
            </a:pPr>
            <a:r>
              <a:rPr lang="en-US" altLang="zh-TW" dirty="0" smtClean="0">
                <a:solidFill>
                  <a:srgbClr val="660033"/>
                </a:solidFill>
                <a:latin typeface="標楷體" pitchFamily="65" charset="-120"/>
                <a:ea typeface="標楷體" pitchFamily="65" charset="-120"/>
              </a:rPr>
              <a:t>- </a:t>
            </a:r>
            <a:r>
              <a:rPr lang="zh-TW" altLang="en-US" dirty="0" smtClean="0">
                <a:solidFill>
                  <a:srgbClr val="660033"/>
                </a:solidFill>
                <a:latin typeface="標楷體" pitchFamily="65" charset="-120"/>
                <a:ea typeface="標楷體" pitchFamily="65" charset="-120"/>
              </a:rPr>
              <a:t>指對</a:t>
            </a:r>
            <a:r>
              <a:rPr lang="zh-TW" altLang="en-US" dirty="0" smtClean="0">
                <a:solidFill>
                  <a:srgbClr val="FF0000"/>
                </a:solidFill>
                <a:latin typeface="標楷體" pitchFamily="65" charset="-120"/>
                <a:ea typeface="標楷體" pitchFamily="65" charset="-120"/>
              </a:rPr>
              <a:t>屆滿保存年限</a:t>
            </a:r>
            <a:r>
              <a:rPr lang="zh-TW" altLang="en-US" dirty="0" smtClean="0">
                <a:solidFill>
                  <a:srgbClr val="660033"/>
                </a:solidFill>
                <a:latin typeface="標楷體" pitchFamily="65" charset="-120"/>
                <a:ea typeface="標楷體" pitchFamily="65" charset="-120"/>
              </a:rPr>
              <a:t>，且</a:t>
            </a:r>
            <a:r>
              <a:rPr lang="zh-TW" altLang="en-US" dirty="0" smtClean="0">
                <a:solidFill>
                  <a:srgbClr val="FF0000"/>
                </a:solidFill>
                <a:latin typeface="標楷體" pitchFamily="65" charset="-120"/>
                <a:ea typeface="標楷體" pitchFamily="65" charset="-120"/>
              </a:rPr>
              <a:t>不具保存價值</a:t>
            </a:r>
            <a:r>
              <a:rPr lang="zh-TW" altLang="en-US" dirty="0" smtClean="0">
                <a:solidFill>
                  <a:srgbClr val="660033"/>
                </a:solidFill>
                <a:latin typeface="標楷體" pitchFamily="65" charset="-120"/>
                <a:ea typeface="標楷體" pitchFamily="65" charset="-120"/>
              </a:rPr>
              <a:t>之檔案，經依法 </a:t>
            </a:r>
            <a:endParaRPr lang="en-US" altLang="zh-TW" dirty="0" smtClean="0">
              <a:solidFill>
                <a:srgbClr val="660033"/>
              </a:solidFill>
              <a:latin typeface="標楷體" pitchFamily="65" charset="-120"/>
              <a:ea typeface="標楷體" pitchFamily="65" charset="-120"/>
            </a:endParaRPr>
          </a:p>
          <a:p>
            <a:pPr marL="393700" lvl="1" indent="0">
              <a:lnSpc>
                <a:spcPct val="90000"/>
              </a:lnSpc>
              <a:buNone/>
            </a:pPr>
            <a:r>
              <a:rPr lang="zh-TW" altLang="en-US" dirty="0" smtClean="0">
                <a:solidFill>
                  <a:srgbClr val="660033"/>
                </a:solidFill>
                <a:latin typeface="標楷體" pitchFamily="65" charset="-120"/>
                <a:ea typeface="標楷體" pitchFamily="65" charset="-120"/>
              </a:rPr>
              <a:t>  定程序核准後，選擇焚化、化為碎紙或溶為紙漿等適</a:t>
            </a:r>
            <a:endParaRPr lang="en-US" altLang="zh-TW" dirty="0" smtClean="0">
              <a:solidFill>
                <a:srgbClr val="660033"/>
              </a:solidFill>
              <a:latin typeface="標楷體" pitchFamily="65" charset="-120"/>
              <a:ea typeface="標楷體" pitchFamily="65" charset="-120"/>
            </a:endParaRPr>
          </a:p>
          <a:p>
            <a:pPr marL="393700" lvl="1" indent="0">
              <a:lnSpc>
                <a:spcPct val="90000"/>
              </a:lnSpc>
              <a:buNone/>
            </a:pPr>
            <a:r>
              <a:rPr lang="zh-TW" altLang="en-US" dirty="0">
                <a:solidFill>
                  <a:srgbClr val="660033"/>
                </a:solidFill>
                <a:latin typeface="標楷體" pitchFamily="65" charset="-120"/>
                <a:ea typeface="標楷體" pitchFamily="65" charset="-120"/>
              </a:rPr>
              <a:t> </a:t>
            </a:r>
            <a:r>
              <a:rPr lang="zh-TW" altLang="en-US" dirty="0" smtClean="0">
                <a:solidFill>
                  <a:srgbClr val="660033"/>
                </a:solidFill>
                <a:latin typeface="標楷體" pitchFamily="65" charset="-120"/>
                <a:ea typeface="標楷體" pitchFamily="65" charset="-120"/>
              </a:rPr>
              <a:t> 當方式，將檔案內容完全消除或毀滅之作業程序</a:t>
            </a:r>
            <a:endParaRPr lang="zh-TW" altLang="en-US" i="1" dirty="0" smtClean="0">
              <a:solidFill>
                <a:srgbClr val="660033"/>
              </a:solidFill>
              <a:latin typeface="標楷體" pitchFamily="65" charset="-120"/>
              <a:ea typeface="標楷體" pitchFamily="65" charset="-120"/>
            </a:endParaRPr>
          </a:p>
          <a:p>
            <a:pPr>
              <a:lnSpc>
                <a:spcPct val="90000"/>
              </a:lnSpc>
            </a:pPr>
            <a:r>
              <a:rPr lang="zh-TW" altLang="en-US" sz="3200" dirty="0" smtClean="0">
                <a:solidFill>
                  <a:srgbClr val="000099"/>
                </a:solidFill>
                <a:latin typeface="標楷體" pitchFamily="65" charset="-120"/>
                <a:ea typeface="標楷體" pitchFamily="65" charset="-120"/>
              </a:rPr>
              <a:t>目的</a:t>
            </a:r>
          </a:p>
          <a:p>
            <a:pPr marL="393700" lvl="1" indent="0">
              <a:lnSpc>
                <a:spcPct val="90000"/>
              </a:lnSpc>
              <a:buNone/>
            </a:pPr>
            <a:r>
              <a:rPr lang="en-US" altLang="zh-TW" dirty="0" smtClean="0">
                <a:solidFill>
                  <a:srgbClr val="660033"/>
                </a:solidFill>
                <a:latin typeface="標楷體" pitchFamily="65" charset="-120"/>
                <a:ea typeface="標楷體" pitchFamily="65" charset="-120"/>
              </a:rPr>
              <a:t>- </a:t>
            </a:r>
            <a:r>
              <a:rPr lang="zh-TW" altLang="en-US" dirty="0" smtClean="0">
                <a:solidFill>
                  <a:srgbClr val="660033"/>
                </a:solidFill>
                <a:latin typeface="標楷體" pitchFamily="65" charset="-120"/>
                <a:ea typeface="標楷體" pitchFamily="65" charset="-120"/>
              </a:rPr>
              <a:t>提高檔案典藏之效益性</a:t>
            </a:r>
          </a:p>
          <a:p>
            <a:pPr marL="393700" lvl="1" indent="0">
              <a:lnSpc>
                <a:spcPct val="90000"/>
              </a:lnSpc>
              <a:buNone/>
            </a:pPr>
            <a:r>
              <a:rPr lang="en-US" altLang="zh-TW" dirty="0" smtClean="0">
                <a:solidFill>
                  <a:srgbClr val="660033"/>
                </a:solidFill>
                <a:latin typeface="標楷體" pitchFamily="65" charset="-120"/>
                <a:ea typeface="標楷體" pitchFamily="65" charset="-120"/>
              </a:rPr>
              <a:t>- </a:t>
            </a:r>
            <a:r>
              <a:rPr lang="zh-TW" altLang="en-US" dirty="0" smtClean="0">
                <a:solidFill>
                  <a:srgbClr val="660033"/>
                </a:solidFill>
                <a:latin typeface="標楷體" pitchFamily="65" charset="-120"/>
                <a:ea typeface="標楷體" pitchFamily="65" charset="-120"/>
              </a:rPr>
              <a:t>減輕檔案保管數量負擔</a:t>
            </a:r>
          </a:p>
        </p:txBody>
      </p:sp>
      <p:sp>
        <p:nvSpPr>
          <p:cNvPr id="15366" name="Rectangle 6"/>
          <p:cNvSpPr>
            <a:spLocks/>
          </p:cNvSpPr>
          <p:nvPr/>
        </p:nvSpPr>
        <p:spPr bwMode="auto">
          <a:xfrm>
            <a:off x="395288" y="54868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kumimoji="0" lang="zh-TW" altLang="en-US" sz="4800" dirty="0">
                <a:solidFill>
                  <a:schemeClr val="tx2"/>
                </a:solidFill>
                <a:effectLst/>
                <a:latin typeface="標楷體" pitchFamily="65" charset="-120"/>
                <a:ea typeface="標楷體" pitchFamily="65" charset="-120"/>
              </a:rPr>
              <a:t>檔案</a:t>
            </a:r>
            <a:r>
              <a:rPr kumimoji="0" lang="zh-TW" altLang="en-US" sz="4800" dirty="0" smtClean="0">
                <a:solidFill>
                  <a:schemeClr val="tx2"/>
                </a:solidFill>
                <a:effectLst/>
                <a:latin typeface="標楷體" pitchFamily="65" charset="-120"/>
                <a:ea typeface="標楷體" pitchFamily="65" charset="-120"/>
              </a:rPr>
              <a:t>銷毀意義</a:t>
            </a:r>
            <a:endParaRPr kumimoji="0" lang="zh-TW" altLang="en-US" sz="4800" dirty="0">
              <a:solidFill>
                <a:schemeClr val="tx2"/>
              </a:solidFill>
              <a:effectLst/>
              <a:latin typeface="標楷體" pitchFamily="65" charset="-120"/>
              <a:ea typeface="標楷體" pitchFamily="65" charset="-120"/>
            </a:endParaRPr>
          </a:p>
        </p:txBody>
      </p:sp>
    </p:spTree>
    <p:extLst>
      <p:ext uri="{BB962C8B-B14F-4D97-AF65-F5344CB8AC3E}">
        <p14:creationId xmlns:p14="http://schemas.microsoft.com/office/powerpoint/2010/main" val="27231369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altLang="en-US" dirty="0" smtClean="0">
                <a:effectLst/>
                <a:latin typeface="標楷體" pitchFamily="65" charset="-120"/>
                <a:ea typeface="標楷體" pitchFamily="65" charset="-120"/>
              </a:rPr>
              <a:t>檔案銷毀作業原則</a:t>
            </a:r>
          </a:p>
        </p:txBody>
      </p:sp>
      <p:sp>
        <p:nvSpPr>
          <p:cNvPr id="134147" name="Rectangle 3"/>
          <p:cNvSpPr>
            <a:spLocks noGrp="1"/>
          </p:cNvSpPr>
          <p:nvPr>
            <p:ph type="body" idx="1"/>
          </p:nvPr>
        </p:nvSpPr>
        <p:spPr>
          <a:xfrm>
            <a:off x="457200" y="1700809"/>
            <a:ext cx="8229600" cy="4623792"/>
          </a:xfrm>
        </p:spPr>
        <p:txBody>
          <a:bodyPr/>
          <a:lstStyle/>
          <a:p>
            <a:r>
              <a:rPr lang="zh-TW" altLang="en-US" sz="2800" dirty="0" smtClean="0">
                <a:solidFill>
                  <a:srgbClr val="000099"/>
                </a:solidFill>
                <a:latin typeface="標楷體" pitchFamily="65" charset="-120"/>
                <a:ea typeface="標楷體" pitchFamily="65" charset="-120"/>
              </a:rPr>
              <a:t>每年辦理一次為原則</a:t>
            </a:r>
          </a:p>
          <a:p>
            <a:r>
              <a:rPr lang="zh-TW" altLang="en-US" sz="2800" dirty="0" smtClean="0">
                <a:solidFill>
                  <a:srgbClr val="000099"/>
                </a:solidFill>
                <a:latin typeface="標楷體" pitchFamily="65" charset="-120"/>
                <a:ea typeface="標楷體" pitchFamily="65" charset="-120"/>
              </a:rPr>
              <a:t>全案或全卷屆保存年限</a:t>
            </a:r>
          </a:p>
          <a:p>
            <a:r>
              <a:rPr lang="zh-TW" altLang="en-US" sz="2800" dirty="0" smtClean="0">
                <a:solidFill>
                  <a:srgbClr val="000099"/>
                </a:solidFill>
                <a:latin typeface="標楷體" pitchFamily="65" charset="-120"/>
                <a:ea typeface="標楷體" pitchFamily="65" charset="-120"/>
              </a:rPr>
              <a:t>會計憑證、報告、帳簿及重要備查簿等，應經該管上級機關與審計機關同意銷毀</a:t>
            </a:r>
          </a:p>
          <a:p>
            <a:r>
              <a:rPr lang="zh-TW" altLang="en-US" sz="2800" dirty="0" smtClean="0">
                <a:solidFill>
                  <a:srgbClr val="000099"/>
                </a:solidFill>
                <a:latin typeface="標楷體" pitchFamily="65" charset="-120"/>
                <a:ea typeface="標楷體" pitchFamily="65" charset="-120"/>
              </a:rPr>
              <a:t>機密檔案應依規定完成解密程序</a:t>
            </a:r>
          </a:p>
          <a:p>
            <a:r>
              <a:rPr lang="zh-TW" altLang="en-US" sz="2800" dirty="0" smtClean="0">
                <a:solidFill>
                  <a:srgbClr val="000099"/>
                </a:solidFill>
                <a:latin typeface="標楷體" pitchFamily="65" charset="-120"/>
                <a:ea typeface="標楷體" pitchFamily="65" charset="-120"/>
              </a:rPr>
              <a:t>機密文書等級變更或註銷處理意見表、通知單及紀錄單，俟原檔案註銷機密等級並屆保存年限後</a:t>
            </a:r>
          </a:p>
          <a:p>
            <a:r>
              <a:rPr lang="zh-TW" altLang="en-US" sz="2800" dirty="0" smtClean="0">
                <a:solidFill>
                  <a:srgbClr val="000099"/>
                </a:solidFill>
                <a:latin typeface="標楷體" pitchFamily="65" charset="-120"/>
                <a:ea typeface="標楷體" pitchFamily="65" charset="-120"/>
              </a:rPr>
              <a:t>檔案附件應隨案銷毀</a:t>
            </a:r>
            <a:r>
              <a:rPr lang="en-US" altLang="zh-TW" sz="2800" dirty="0" smtClean="0">
                <a:solidFill>
                  <a:srgbClr val="000099"/>
                </a:solidFill>
                <a:latin typeface="標楷體" pitchFamily="65" charset="-120"/>
                <a:ea typeface="標楷體" pitchFamily="65" charset="-120"/>
              </a:rPr>
              <a:t>(</a:t>
            </a:r>
            <a:r>
              <a:rPr lang="zh-TW" altLang="en-US" sz="2800" dirty="0" smtClean="0">
                <a:solidFill>
                  <a:srgbClr val="000099"/>
                </a:solidFill>
                <a:latin typeface="標楷體" pitchFamily="65" charset="-120"/>
                <a:ea typeface="標楷體" pitchFamily="65" charset="-120"/>
              </a:rPr>
              <a:t>除另已指定單位保管者外</a:t>
            </a:r>
            <a:r>
              <a:rPr lang="en-US" altLang="zh-TW" sz="2800" dirty="0" smtClean="0">
                <a:solidFill>
                  <a:srgbClr val="000099"/>
                </a:solidFill>
                <a:latin typeface="標楷體" pitchFamily="65" charset="-120"/>
                <a:ea typeface="標楷體" pitchFamily="65" charset="-120"/>
              </a:rPr>
              <a:t>)</a:t>
            </a:r>
          </a:p>
          <a:p>
            <a:endParaRPr lang="zh-TW" altLang="en-US" sz="2800" dirty="0" smtClean="0">
              <a:solidFill>
                <a:srgbClr val="990000"/>
              </a:solidFill>
              <a:latin typeface="標楷體" pitchFamily="65" charset="-120"/>
              <a:ea typeface="標楷體" pitchFamily="65" charset="-120"/>
            </a:endParaRPr>
          </a:p>
        </p:txBody>
      </p:sp>
    </p:spTree>
    <p:extLst>
      <p:ext uri="{BB962C8B-B14F-4D97-AF65-F5344CB8AC3E}">
        <p14:creationId xmlns:p14="http://schemas.microsoft.com/office/powerpoint/2010/main" val="3275284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462123" y="404664"/>
            <a:ext cx="8229600" cy="1143000"/>
          </a:xfrm>
        </p:spPr>
        <p:txBody>
          <a:bodyPr/>
          <a:lstStyle/>
          <a:p>
            <a:pPr eaLnBrk="1" hangingPunct="1"/>
            <a:r>
              <a:rPr lang="zh-TW" altLang="en-US" smtClean="0"/>
              <a:t>檔案銷毀作業程序</a:t>
            </a:r>
            <a:endParaRPr lang="zh-TW" altLang="en-US" dirty="0" smtClean="0"/>
          </a:p>
        </p:txBody>
      </p:sp>
      <p:sp>
        <p:nvSpPr>
          <p:cNvPr id="180228" name="AutoShape 4"/>
          <p:cNvSpPr>
            <a:spLocks noChangeArrowheads="1"/>
          </p:cNvSpPr>
          <p:nvPr/>
        </p:nvSpPr>
        <p:spPr bwMode="auto">
          <a:xfrm>
            <a:off x="796788" y="1721290"/>
            <a:ext cx="2449016" cy="1727201"/>
          </a:xfrm>
          <a:prstGeom prst="rightArrowCallout">
            <a:avLst>
              <a:gd name="adj1" fmla="val 25000"/>
              <a:gd name="adj2" fmla="val 25000"/>
              <a:gd name="adj3" fmla="val 16027"/>
              <a:gd name="adj4" fmla="val 78329"/>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smtClean="0">
                <a:solidFill>
                  <a:srgbClr val="000099"/>
                </a:solidFill>
                <a:ea typeface="標楷體" pitchFamily="65" charset="-120"/>
              </a:rPr>
              <a:t>編製檔案</a:t>
            </a:r>
            <a:endParaRPr lang="en-US" altLang="zh-TW" sz="2400" b="1" dirty="0" smtClean="0">
              <a:solidFill>
                <a:srgbClr val="000099"/>
              </a:solidFill>
              <a:ea typeface="標楷體" pitchFamily="65" charset="-120"/>
            </a:endParaRPr>
          </a:p>
          <a:p>
            <a:pPr algn="ctr"/>
            <a:r>
              <a:rPr lang="zh-TW" altLang="en-US" sz="2400" b="1" dirty="0" smtClean="0">
                <a:solidFill>
                  <a:srgbClr val="000099"/>
                </a:solidFill>
                <a:ea typeface="標楷體" pitchFamily="65" charset="-120"/>
              </a:rPr>
              <a:t>銷毀目錄</a:t>
            </a:r>
            <a:endParaRPr lang="zh-TW" altLang="en-US" sz="2400" b="1" dirty="0">
              <a:solidFill>
                <a:srgbClr val="000099"/>
              </a:solidFill>
              <a:ea typeface="標楷體" pitchFamily="65" charset="-120"/>
            </a:endParaRPr>
          </a:p>
        </p:txBody>
      </p:sp>
      <p:sp>
        <p:nvSpPr>
          <p:cNvPr id="180229" name="AutoShape 5"/>
          <p:cNvSpPr>
            <a:spLocks noChangeArrowheads="1"/>
          </p:cNvSpPr>
          <p:nvPr/>
        </p:nvSpPr>
        <p:spPr bwMode="auto">
          <a:xfrm>
            <a:off x="3317242" y="1721291"/>
            <a:ext cx="2519362" cy="1727200"/>
          </a:xfrm>
          <a:prstGeom prst="rightArrowCallout">
            <a:avLst>
              <a:gd name="adj1" fmla="val 25000"/>
              <a:gd name="adj2" fmla="val 25000"/>
              <a:gd name="adj3" fmla="val 18078"/>
              <a:gd name="adj4" fmla="val 78329"/>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smtClean="0">
                <a:solidFill>
                  <a:srgbClr val="000099"/>
                </a:solidFill>
                <a:ea typeface="標楷體" pitchFamily="65" charset="-120"/>
              </a:rPr>
              <a:t>檔案銷毀</a:t>
            </a:r>
            <a:endParaRPr lang="en-US" altLang="zh-TW" sz="2400" b="1" dirty="0" smtClean="0">
              <a:solidFill>
                <a:srgbClr val="000099"/>
              </a:solidFill>
              <a:ea typeface="標楷體" pitchFamily="65" charset="-120"/>
            </a:endParaRPr>
          </a:p>
          <a:p>
            <a:pPr algn="ctr"/>
            <a:r>
              <a:rPr lang="zh-TW" altLang="en-US" sz="2400" b="1" dirty="0" smtClean="0">
                <a:solidFill>
                  <a:srgbClr val="000099"/>
                </a:solidFill>
                <a:ea typeface="標楷體" pitchFamily="65" charset="-120"/>
              </a:rPr>
              <a:t>目錄核審</a:t>
            </a:r>
            <a:endParaRPr lang="zh-TW" altLang="en-US" sz="2400" b="1" dirty="0">
              <a:solidFill>
                <a:srgbClr val="000099"/>
              </a:solidFill>
              <a:ea typeface="標楷體" pitchFamily="65" charset="-120"/>
            </a:endParaRPr>
          </a:p>
        </p:txBody>
      </p:sp>
      <p:sp>
        <p:nvSpPr>
          <p:cNvPr id="180230" name="AutoShape 6"/>
          <p:cNvSpPr>
            <a:spLocks noChangeArrowheads="1"/>
          </p:cNvSpPr>
          <p:nvPr/>
        </p:nvSpPr>
        <p:spPr bwMode="auto">
          <a:xfrm>
            <a:off x="5967156" y="1743605"/>
            <a:ext cx="2160587" cy="2160588"/>
          </a:xfrm>
          <a:prstGeom prst="downArrowCallout">
            <a:avLst>
              <a:gd name="adj1" fmla="val 21083"/>
              <a:gd name="adj2" fmla="val 25000"/>
              <a:gd name="adj3" fmla="val 18125"/>
              <a:gd name="adj4" fmla="val 69194"/>
            </a:avLst>
          </a:prstGeom>
          <a:solidFill>
            <a:srgbClr val="FFCCFF"/>
          </a:solidFill>
          <a:ln w="9525">
            <a:solidFill>
              <a:schemeClr val="tx1"/>
            </a:solidFill>
            <a:miter lim="800000"/>
            <a:headEnd/>
            <a:tailEnd/>
          </a:ln>
          <a:effectLst/>
          <a:extLst/>
        </p:spPr>
        <p:txBody>
          <a:bodyPr wrap="none" anchor="ctr"/>
          <a:lstStyle/>
          <a:p>
            <a:pPr algn="ctr"/>
            <a:r>
              <a:rPr lang="zh-TW" altLang="en-US" sz="2400" b="1" dirty="0" smtClean="0">
                <a:solidFill>
                  <a:srgbClr val="000099"/>
                </a:solidFill>
                <a:ea typeface="標楷體" pitchFamily="65" charset="-120"/>
              </a:rPr>
              <a:t>制定檔案</a:t>
            </a:r>
            <a:endParaRPr lang="en-US" altLang="zh-TW" sz="2400" b="1" dirty="0" smtClean="0">
              <a:solidFill>
                <a:srgbClr val="000099"/>
              </a:solidFill>
              <a:ea typeface="標楷體" pitchFamily="65" charset="-120"/>
            </a:endParaRPr>
          </a:p>
          <a:p>
            <a:pPr algn="ctr"/>
            <a:r>
              <a:rPr lang="zh-TW" altLang="en-US" sz="2400" b="1" dirty="0" smtClean="0">
                <a:solidFill>
                  <a:srgbClr val="000099"/>
                </a:solidFill>
                <a:ea typeface="標楷體" pitchFamily="65" charset="-120"/>
              </a:rPr>
              <a:t>銷毀計畫</a:t>
            </a:r>
            <a:endParaRPr lang="zh-TW" altLang="en-US" sz="2400" b="1" dirty="0">
              <a:solidFill>
                <a:srgbClr val="000099"/>
              </a:solidFill>
              <a:ea typeface="標楷體" pitchFamily="65" charset="-120"/>
            </a:endParaRPr>
          </a:p>
        </p:txBody>
      </p:sp>
      <p:sp>
        <p:nvSpPr>
          <p:cNvPr id="180231" name="AutoShape 7"/>
          <p:cNvSpPr>
            <a:spLocks noChangeArrowheads="1"/>
          </p:cNvSpPr>
          <p:nvPr/>
        </p:nvSpPr>
        <p:spPr bwMode="auto">
          <a:xfrm>
            <a:off x="5535356" y="4024654"/>
            <a:ext cx="2592387" cy="1728788"/>
          </a:xfrm>
          <a:prstGeom prst="leftArrowCallout">
            <a:avLst>
              <a:gd name="adj1" fmla="val 22157"/>
              <a:gd name="adj2" fmla="val 25000"/>
              <a:gd name="adj3" fmla="val 20827"/>
              <a:gd name="adj4" fmla="val 79164"/>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smtClean="0">
                <a:solidFill>
                  <a:srgbClr val="000099"/>
                </a:solidFill>
                <a:ea typeface="標楷體" pitchFamily="65" charset="-120"/>
              </a:rPr>
              <a:t>銷毀目錄</a:t>
            </a:r>
            <a:endParaRPr lang="en-US" altLang="zh-TW" sz="2400" b="1" dirty="0" smtClean="0">
              <a:solidFill>
                <a:srgbClr val="000099"/>
              </a:solidFill>
              <a:ea typeface="標楷體" pitchFamily="65" charset="-120"/>
            </a:endParaRPr>
          </a:p>
          <a:p>
            <a:pPr algn="ctr"/>
            <a:r>
              <a:rPr lang="zh-TW" altLang="en-US" sz="2400" b="1" dirty="0" smtClean="0">
                <a:solidFill>
                  <a:srgbClr val="000099"/>
                </a:solidFill>
                <a:ea typeface="標楷體" pitchFamily="65" charset="-120"/>
              </a:rPr>
              <a:t>送審作業</a:t>
            </a:r>
            <a:endParaRPr lang="zh-TW" altLang="en-US" sz="2400" b="1" dirty="0">
              <a:solidFill>
                <a:srgbClr val="000099"/>
              </a:solidFill>
              <a:ea typeface="標楷體" pitchFamily="65" charset="-120"/>
            </a:endParaRPr>
          </a:p>
        </p:txBody>
      </p:sp>
      <p:sp>
        <p:nvSpPr>
          <p:cNvPr id="180232" name="AutoShape 8"/>
          <p:cNvSpPr>
            <a:spLocks noChangeArrowheads="1"/>
          </p:cNvSpPr>
          <p:nvPr/>
        </p:nvSpPr>
        <p:spPr bwMode="auto">
          <a:xfrm>
            <a:off x="2882641" y="4024654"/>
            <a:ext cx="2519783" cy="1728788"/>
          </a:xfrm>
          <a:prstGeom prst="leftArrowCallout">
            <a:avLst>
              <a:gd name="adj1" fmla="val 27381"/>
              <a:gd name="adj2" fmla="val 25000"/>
              <a:gd name="adj3" fmla="val 19666"/>
              <a:gd name="adj4" fmla="val 7740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smtClean="0">
                <a:solidFill>
                  <a:srgbClr val="000099"/>
                </a:solidFill>
                <a:ea typeface="標楷體" pitchFamily="65" charset="-120"/>
              </a:rPr>
              <a:t>執行檔案</a:t>
            </a:r>
            <a:endParaRPr lang="en-US" altLang="zh-TW" sz="2400" b="1" dirty="0" smtClean="0">
              <a:solidFill>
                <a:srgbClr val="000099"/>
              </a:solidFill>
              <a:ea typeface="標楷體" pitchFamily="65" charset="-120"/>
            </a:endParaRPr>
          </a:p>
          <a:p>
            <a:pPr algn="ctr"/>
            <a:r>
              <a:rPr lang="zh-TW" altLang="en-US" sz="2400" b="1" dirty="0" smtClean="0">
                <a:solidFill>
                  <a:srgbClr val="000099"/>
                </a:solidFill>
                <a:ea typeface="標楷體" pitchFamily="65" charset="-120"/>
              </a:rPr>
              <a:t>銷毀及續存</a:t>
            </a:r>
            <a:endParaRPr lang="en-US" altLang="zh-TW" sz="2400" b="1" dirty="0" smtClean="0">
              <a:solidFill>
                <a:srgbClr val="000099"/>
              </a:solidFill>
              <a:ea typeface="標楷體" pitchFamily="65" charset="-120"/>
            </a:endParaRPr>
          </a:p>
          <a:p>
            <a:pPr algn="ctr"/>
            <a:r>
              <a:rPr lang="zh-TW" altLang="en-US" sz="2400" b="1" dirty="0" smtClean="0">
                <a:solidFill>
                  <a:srgbClr val="000099"/>
                </a:solidFill>
                <a:ea typeface="標楷體" pitchFamily="65" charset="-120"/>
              </a:rPr>
              <a:t>作業</a:t>
            </a:r>
            <a:endParaRPr lang="zh-TW" altLang="en-US" sz="2400" b="1" dirty="0">
              <a:solidFill>
                <a:srgbClr val="000099"/>
              </a:solidFill>
              <a:ea typeface="標楷體" pitchFamily="65" charset="-120"/>
            </a:endParaRPr>
          </a:p>
        </p:txBody>
      </p:sp>
      <p:sp>
        <p:nvSpPr>
          <p:cNvPr id="3" name="矩形 2"/>
          <p:cNvSpPr/>
          <p:nvPr/>
        </p:nvSpPr>
        <p:spPr>
          <a:xfrm>
            <a:off x="796788" y="4024654"/>
            <a:ext cx="1982570" cy="1728788"/>
          </a:xfrm>
          <a:prstGeom prst="rect">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000099"/>
                </a:solidFill>
                <a:latin typeface="+mn-ea"/>
              </a:rPr>
              <a:t>機關配合</a:t>
            </a:r>
            <a:endParaRPr lang="en-US" altLang="zh-TW" sz="2400" b="1" dirty="0" smtClean="0">
              <a:solidFill>
                <a:srgbClr val="000099"/>
              </a:solidFill>
              <a:latin typeface="+mn-ea"/>
            </a:endParaRPr>
          </a:p>
          <a:p>
            <a:pPr algn="ctr"/>
            <a:r>
              <a:rPr lang="zh-TW" altLang="en-US" sz="2400" b="1" dirty="0" smtClean="0">
                <a:solidFill>
                  <a:srgbClr val="000099"/>
                </a:solidFill>
                <a:latin typeface="+mn-ea"/>
              </a:rPr>
              <a:t>事項</a:t>
            </a:r>
            <a:endParaRPr lang="zh-TW" altLang="en-US" sz="2400" b="1" dirty="0">
              <a:solidFill>
                <a:srgbClr val="000099"/>
              </a:solidFill>
              <a:latin typeface="+mn-ea"/>
            </a:endParaRPr>
          </a:p>
        </p:txBody>
      </p:sp>
    </p:spTree>
    <p:extLst>
      <p:ext uri="{BB962C8B-B14F-4D97-AF65-F5344CB8AC3E}">
        <p14:creationId xmlns:p14="http://schemas.microsoft.com/office/powerpoint/2010/main" val="3792813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blinds(vertical)">
                                      <p:cBhvr>
                                        <p:cTn id="7" dur="500"/>
                                        <p:tgtEl>
                                          <p:spTgt spid="180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80229"/>
                                        </p:tgtEl>
                                        <p:attrNameLst>
                                          <p:attrName>style.visibility</p:attrName>
                                        </p:attrNameLst>
                                      </p:cBhvr>
                                      <p:to>
                                        <p:strVal val="visible"/>
                                      </p:to>
                                    </p:set>
                                    <p:animEffect transition="in" filter="blinds(vertical)">
                                      <p:cBhvr>
                                        <p:cTn id="12" dur="500"/>
                                        <p:tgtEl>
                                          <p:spTgt spid="180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80230"/>
                                        </p:tgtEl>
                                        <p:attrNameLst>
                                          <p:attrName>style.visibility</p:attrName>
                                        </p:attrNameLst>
                                      </p:cBhvr>
                                      <p:to>
                                        <p:strVal val="visible"/>
                                      </p:to>
                                    </p:set>
                                    <p:animEffect transition="in" filter="blinds(vertical)">
                                      <p:cBhvr>
                                        <p:cTn id="17" dur="500"/>
                                        <p:tgtEl>
                                          <p:spTgt spid="180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80231"/>
                                        </p:tgtEl>
                                        <p:attrNameLst>
                                          <p:attrName>style.visibility</p:attrName>
                                        </p:attrNameLst>
                                      </p:cBhvr>
                                      <p:to>
                                        <p:strVal val="visible"/>
                                      </p:to>
                                    </p:set>
                                    <p:anim calcmode="lin" valueType="num">
                                      <p:cBhvr additive="base">
                                        <p:cTn id="22" dur="500" fill="hold"/>
                                        <p:tgtEl>
                                          <p:spTgt spid="180231"/>
                                        </p:tgtEl>
                                        <p:attrNameLst>
                                          <p:attrName>ppt_x</p:attrName>
                                        </p:attrNameLst>
                                      </p:cBhvr>
                                      <p:tavLst>
                                        <p:tav tm="0">
                                          <p:val>
                                            <p:strVal val="1+#ppt_w/2"/>
                                          </p:val>
                                        </p:tav>
                                        <p:tav tm="100000">
                                          <p:val>
                                            <p:strVal val="#ppt_x"/>
                                          </p:val>
                                        </p:tav>
                                      </p:tavLst>
                                    </p:anim>
                                    <p:anim calcmode="lin" valueType="num">
                                      <p:cBhvr additive="base">
                                        <p:cTn id="23" dur="500" fill="hold"/>
                                        <p:tgtEl>
                                          <p:spTgt spid="180231"/>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80232"/>
                                        </p:tgtEl>
                                        <p:attrNameLst>
                                          <p:attrName>style.visibility</p:attrName>
                                        </p:attrNameLst>
                                      </p:cBhvr>
                                      <p:to>
                                        <p:strVal val="visible"/>
                                      </p:to>
                                    </p:set>
                                    <p:anim calcmode="lin" valueType="num">
                                      <p:cBhvr additive="base">
                                        <p:cTn id="28" dur="500" fill="hold"/>
                                        <p:tgtEl>
                                          <p:spTgt spid="180232"/>
                                        </p:tgtEl>
                                        <p:attrNameLst>
                                          <p:attrName>ppt_x</p:attrName>
                                        </p:attrNameLst>
                                      </p:cBhvr>
                                      <p:tavLst>
                                        <p:tav tm="0">
                                          <p:val>
                                            <p:strVal val="1+#ppt_w/2"/>
                                          </p:val>
                                        </p:tav>
                                        <p:tav tm="100000">
                                          <p:val>
                                            <p:strVal val="#ppt_x"/>
                                          </p:val>
                                        </p:tav>
                                      </p:tavLst>
                                    </p:anim>
                                    <p:anim calcmode="lin" valueType="num">
                                      <p:cBhvr additive="base">
                                        <p:cTn id="29" dur="500" fill="hold"/>
                                        <p:tgtEl>
                                          <p:spTgt spid="18023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animBg="1"/>
      <p:bldP spid="180229" grpId="0" animBg="1"/>
      <p:bldP spid="180230" grpId="0" animBg="1"/>
      <p:bldP spid="180231" grpId="0" animBg="1"/>
      <p:bldP spid="18023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9552" y="548680"/>
            <a:ext cx="8077200" cy="1066800"/>
          </a:xfrm>
        </p:spPr>
        <p:txBody>
          <a:bodyPr/>
          <a:lstStyle/>
          <a:p>
            <a:pPr eaLnBrk="1" hangingPunct="1"/>
            <a:r>
              <a:rPr lang="zh-TW" altLang="en-US" dirty="0" smtClean="0"/>
              <a:t>制定檔案銷毀計畫</a:t>
            </a:r>
            <a:r>
              <a:rPr lang="zh-TW" altLang="en-US" sz="5400" dirty="0" smtClean="0"/>
              <a:t>　</a:t>
            </a:r>
          </a:p>
        </p:txBody>
      </p:sp>
      <p:sp>
        <p:nvSpPr>
          <p:cNvPr id="46083" name="Rectangle 3"/>
          <p:cNvSpPr>
            <a:spLocks noGrp="1" noChangeArrowheads="1"/>
          </p:cNvSpPr>
          <p:nvPr>
            <p:ph idx="1"/>
          </p:nvPr>
        </p:nvSpPr>
        <p:spPr>
          <a:xfrm>
            <a:off x="685800" y="1844824"/>
            <a:ext cx="8458200" cy="4608364"/>
          </a:xfrm>
        </p:spPr>
        <p:txBody>
          <a:bodyPr/>
          <a:lstStyle/>
          <a:p>
            <a:pPr marL="273050" lvl="1" indent="-273050" eaLnBrk="1" hangingPunct="1">
              <a:buClr>
                <a:srgbClr val="0BD0D9"/>
              </a:buClr>
              <a:buSzPct val="95000"/>
            </a:pPr>
            <a:r>
              <a:rPr lang="zh-TW" altLang="en-US" sz="3200" dirty="0">
                <a:solidFill>
                  <a:srgbClr val="000099"/>
                </a:solidFill>
              </a:rPr>
              <a:t>檔案年度、數量、存放</a:t>
            </a:r>
            <a:r>
              <a:rPr lang="zh-TW" altLang="en-US" sz="3200" dirty="0" smtClean="0">
                <a:solidFill>
                  <a:srgbClr val="000099"/>
                </a:solidFill>
              </a:rPr>
              <a:t>地點</a:t>
            </a:r>
            <a:endParaRPr lang="en-US" altLang="zh-TW" sz="3200" dirty="0" smtClean="0">
              <a:solidFill>
                <a:srgbClr val="000099"/>
              </a:solidFill>
            </a:endParaRPr>
          </a:p>
          <a:p>
            <a:pPr marL="273050" lvl="1" indent="-273050" eaLnBrk="1" hangingPunct="1">
              <a:buClr>
                <a:srgbClr val="0BD0D9"/>
              </a:buClr>
              <a:buSzPct val="95000"/>
            </a:pPr>
            <a:r>
              <a:rPr lang="zh-TW" altLang="en-US" sz="3200" dirty="0">
                <a:solidFill>
                  <a:srgbClr val="000099"/>
                </a:solidFill>
              </a:rPr>
              <a:t>檔案銷毀目錄送核冊</a:t>
            </a:r>
            <a:r>
              <a:rPr lang="zh-TW" altLang="en-US" sz="3200" dirty="0" smtClean="0">
                <a:solidFill>
                  <a:srgbClr val="000099"/>
                </a:solidFill>
              </a:rPr>
              <a:t>數</a:t>
            </a:r>
            <a:endParaRPr lang="en-US" altLang="zh-TW" sz="3200" dirty="0" smtClean="0">
              <a:solidFill>
                <a:srgbClr val="000099"/>
              </a:solidFill>
            </a:endParaRPr>
          </a:p>
          <a:p>
            <a:pPr marL="273050" lvl="1" indent="-273050" eaLnBrk="1" hangingPunct="1">
              <a:buClr>
                <a:srgbClr val="0BD0D9"/>
              </a:buClr>
              <a:buSzPct val="95000"/>
            </a:pPr>
            <a:r>
              <a:rPr lang="zh-TW" altLang="en-US" sz="3200" dirty="0">
                <a:solidFill>
                  <a:srgbClr val="000099"/>
                </a:solidFill>
              </a:rPr>
              <a:t>史政機關檢選</a:t>
            </a:r>
            <a:r>
              <a:rPr lang="zh-TW" altLang="en-US" sz="3200" dirty="0" smtClean="0">
                <a:solidFill>
                  <a:srgbClr val="000099"/>
                </a:solidFill>
              </a:rPr>
              <a:t>情形</a:t>
            </a:r>
            <a:endParaRPr lang="en-US" altLang="zh-TW" sz="3200" dirty="0" smtClean="0">
              <a:solidFill>
                <a:srgbClr val="000099"/>
              </a:solidFill>
            </a:endParaRPr>
          </a:p>
          <a:p>
            <a:pPr marL="273050" lvl="1" indent="-273050" eaLnBrk="1" hangingPunct="1">
              <a:buClr>
                <a:srgbClr val="0BD0D9"/>
              </a:buClr>
              <a:buSzPct val="95000"/>
            </a:pPr>
            <a:r>
              <a:rPr lang="zh-TW" altLang="en-US" sz="3200" dirty="0">
                <a:solidFill>
                  <a:srgbClr val="000099"/>
                </a:solidFill>
              </a:rPr>
              <a:t>擬銷毀時間、地點及</a:t>
            </a:r>
            <a:r>
              <a:rPr lang="zh-TW" altLang="en-US" sz="3200" dirty="0" smtClean="0">
                <a:solidFill>
                  <a:srgbClr val="000099"/>
                </a:solidFill>
              </a:rPr>
              <a:t>方式</a:t>
            </a:r>
            <a:endParaRPr lang="en-US" altLang="zh-TW" sz="3200" dirty="0" smtClean="0">
              <a:solidFill>
                <a:srgbClr val="000099"/>
              </a:solidFill>
            </a:endParaRPr>
          </a:p>
          <a:p>
            <a:pPr marL="273050" lvl="1" indent="-273050" eaLnBrk="1" hangingPunct="1">
              <a:buClr>
                <a:srgbClr val="0BD0D9"/>
              </a:buClr>
              <a:buSzPct val="95000"/>
            </a:pPr>
            <a:r>
              <a:rPr lang="zh-TW" altLang="en-US" sz="3200" dirty="0">
                <a:solidFill>
                  <a:srgbClr val="000099"/>
                </a:solidFill>
              </a:rPr>
              <a:t>檔案符合基準</a:t>
            </a:r>
            <a:r>
              <a:rPr lang="zh-TW" altLang="en-US" sz="3200" dirty="0" smtClean="0">
                <a:solidFill>
                  <a:srgbClr val="000099"/>
                </a:solidFill>
              </a:rPr>
              <a:t>情形</a:t>
            </a:r>
            <a:endParaRPr lang="en-US" altLang="zh-TW" sz="3200" dirty="0" smtClean="0">
              <a:solidFill>
                <a:srgbClr val="000099"/>
              </a:solidFill>
            </a:endParaRPr>
          </a:p>
        </p:txBody>
      </p:sp>
    </p:spTree>
    <p:extLst>
      <p:ext uri="{BB962C8B-B14F-4D97-AF65-F5344CB8AC3E}">
        <p14:creationId xmlns:p14="http://schemas.microsoft.com/office/powerpoint/2010/main" val="6900978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3568" y="476672"/>
            <a:ext cx="8153400" cy="1066800"/>
          </a:xfrm>
        </p:spPr>
        <p:txBody>
          <a:bodyPr/>
          <a:lstStyle/>
          <a:p>
            <a:pPr eaLnBrk="1" hangingPunct="1"/>
            <a:r>
              <a:rPr lang="zh-TW" altLang="en-US" dirty="0"/>
              <a:t>制定</a:t>
            </a:r>
            <a:r>
              <a:rPr lang="zh-TW" altLang="en-US" dirty="0" smtClean="0"/>
              <a:t>檔案銷毀計畫（續）</a:t>
            </a:r>
            <a:endParaRPr lang="en-US" altLang="zh-TW" dirty="0" smtClean="0"/>
          </a:p>
        </p:txBody>
      </p:sp>
      <p:sp>
        <p:nvSpPr>
          <p:cNvPr id="48131" name="Rectangle 3"/>
          <p:cNvSpPr>
            <a:spLocks noGrp="1" noChangeArrowheads="1"/>
          </p:cNvSpPr>
          <p:nvPr>
            <p:ph idx="1"/>
          </p:nvPr>
        </p:nvSpPr>
        <p:spPr>
          <a:xfrm>
            <a:off x="657006" y="1628800"/>
            <a:ext cx="8458200" cy="4929188"/>
          </a:xfrm>
        </p:spPr>
        <p:txBody>
          <a:bodyPr/>
          <a:lstStyle/>
          <a:p>
            <a:pPr eaLnBrk="1" hangingPunct="1">
              <a:lnSpc>
                <a:spcPct val="90000"/>
              </a:lnSpc>
            </a:pPr>
            <a:r>
              <a:rPr lang="zh-TW" altLang="en-US" dirty="0" smtClean="0">
                <a:solidFill>
                  <a:srgbClr val="000099"/>
                </a:solidFill>
              </a:rPr>
              <a:t>檔案符合基準情形</a:t>
            </a:r>
          </a:p>
          <a:p>
            <a:pPr marL="552450" lvl="1" indent="0" eaLnBrk="1" hangingPunct="1">
              <a:lnSpc>
                <a:spcPct val="90000"/>
              </a:lnSpc>
              <a:buNone/>
            </a:pPr>
            <a:r>
              <a:rPr lang="en-US" altLang="zh-TW" dirty="0" smtClean="0">
                <a:solidFill>
                  <a:srgbClr val="660033"/>
                </a:solidFill>
              </a:rPr>
              <a:t>- </a:t>
            </a:r>
            <a:r>
              <a:rPr lang="zh-TW" altLang="en-US" dirty="0" smtClean="0">
                <a:solidFill>
                  <a:srgbClr val="660033"/>
                </a:solidFill>
              </a:rPr>
              <a:t>銷毀目錄已記載基準編號者，得免記載</a:t>
            </a:r>
          </a:p>
          <a:p>
            <a:pPr marL="552450" lvl="1" indent="0" eaLnBrk="1" hangingPunct="1">
              <a:lnSpc>
                <a:spcPct val="90000"/>
              </a:lnSpc>
              <a:buNone/>
            </a:pPr>
            <a:r>
              <a:rPr lang="en-US" altLang="zh-TW" dirty="0" smtClean="0">
                <a:solidFill>
                  <a:srgbClr val="660033"/>
                </a:solidFill>
              </a:rPr>
              <a:t>- </a:t>
            </a:r>
            <a:r>
              <a:rPr lang="zh-TW" altLang="en-US" dirty="0" smtClean="0">
                <a:solidFill>
                  <a:srgbClr val="660033"/>
                </a:solidFill>
              </a:rPr>
              <a:t>記載檔案符合基準之類別或編號</a:t>
            </a:r>
          </a:p>
          <a:p>
            <a:pPr marL="765175" lvl="2" indent="-22225" algn="just" eaLnBrk="1" hangingPunct="1">
              <a:lnSpc>
                <a:spcPct val="90000"/>
              </a:lnSpc>
            </a:pPr>
            <a:r>
              <a:rPr lang="zh-TW" altLang="en-US" sz="2000" dirty="0" smtClean="0">
                <a:latin typeface="Times New Roman" pitchFamily="18" charset="0"/>
                <a:cs typeface="Times New Roman" pitchFamily="18" charset="0"/>
              </a:rPr>
              <a:t>例</a:t>
            </a:r>
            <a:r>
              <a:rPr lang="en-US" altLang="zh-TW" sz="2000" dirty="0" smtClean="0">
                <a:latin typeface="Times New Roman" pitchFamily="18" charset="0"/>
                <a:cs typeface="Times New Roman" pitchFamily="18" charset="0"/>
              </a:rPr>
              <a:t>1</a:t>
            </a:r>
            <a:r>
              <a:rPr lang="zh-TW" altLang="en-US" sz="2000" dirty="0" smtClean="0">
                <a:latin typeface="Times New Roman" pitchFamily="18" charset="0"/>
                <a:cs typeface="Times New Roman" pitchFamily="18" charset="0"/>
              </a:rPr>
              <a:t>：分類號○○○及○○○，符合○○類基準所定保存年限。</a:t>
            </a:r>
          </a:p>
          <a:p>
            <a:pPr marL="765175" lvl="2" indent="-22225" algn="just" eaLnBrk="1" hangingPunct="1">
              <a:lnSpc>
                <a:spcPct val="90000"/>
              </a:lnSpc>
            </a:pPr>
            <a:r>
              <a:rPr lang="zh-TW" altLang="en-US" sz="2000" dirty="0" smtClean="0">
                <a:latin typeface="Times New Roman" pitchFamily="18" charset="0"/>
                <a:cs typeface="Times New Roman" pitchFamily="18" charset="0"/>
              </a:rPr>
              <a:t>例</a:t>
            </a:r>
            <a:r>
              <a:rPr lang="en-US" altLang="zh-TW" sz="2000" dirty="0" smtClean="0">
                <a:latin typeface="Times New Roman" pitchFamily="18" charset="0"/>
                <a:cs typeface="Times New Roman" pitchFamily="18" charset="0"/>
              </a:rPr>
              <a:t>2</a:t>
            </a:r>
            <a:r>
              <a:rPr lang="zh-TW" altLang="en-US" sz="2000" dirty="0" smtClean="0">
                <a:latin typeface="Times New Roman" pitchFamily="18" charset="0"/>
                <a:cs typeface="Times New Roman" pitchFamily="18" charset="0"/>
              </a:rPr>
              <a:t>：除分類號○○○外，餘均符合○○類基準所定保存年限</a:t>
            </a:r>
            <a:r>
              <a:rPr lang="zh-TW" altLang="en-US" sz="2000" dirty="0" smtClean="0"/>
              <a:t>。</a:t>
            </a:r>
          </a:p>
          <a:p>
            <a:pPr marL="765175" lvl="2" indent="-22225" algn="just" eaLnBrk="1" hangingPunct="1">
              <a:lnSpc>
                <a:spcPct val="90000"/>
              </a:lnSpc>
            </a:pPr>
            <a:endParaRPr lang="zh-TW" altLang="en-US" sz="2000" dirty="0" smtClean="0">
              <a:solidFill>
                <a:srgbClr val="CC0099"/>
              </a:solidFill>
            </a:endParaRPr>
          </a:p>
          <a:p>
            <a:pPr marL="765175" lvl="2" indent="-22225" algn="just" eaLnBrk="1" hangingPunct="1">
              <a:lnSpc>
                <a:spcPct val="90000"/>
              </a:lnSpc>
              <a:buFontTx/>
              <a:buNone/>
            </a:pPr>
            <a:r>
              <a:rPr lang="zh-TW" altLang="en-US" sz="2000" dirty="0" smtClean="0">
                <a:solidFill>
                  <a:srgbClr val="FF0000"/>
                </a:solidFill>
                <a:latin typeface="新細明體"/>
                <a:ea typeface="新細明體"/>
              </a:rPr>
              <a:t>★</a:t>
            </a:r>
            <a:r>
              <a:rPr lang="zh-TW" altLang="en-US" sz="2000" dirty="0" smtClean="0">
                <a:solidFill>
                  <a:srgbClr val="FF0000"/>
                </a:solidFill>
              </a:rPr>
              <a:t>例示</a:t>
            </a:r>
            <a:endParaRPr lang="en-US" altLang="zh-TW" sz="2000" dirty="0">
              <a:solidFill>
                <a:srgbClr val="FF0000"/>
              </a:solidFill>
            </a:endParaRPr>
          </a:p>
          <a:p>
            <a:pPr marL="765175" lvl="2" indent="-22225" algn="just" eaLnBrk="1" hangingPunct="1">
              <a:lnSpc>
                <a:spcPct val="90000"/>
              </a:lnSpc>
              <a:buFontTx/>
              <a:buNone/>
            </a:pPr>
            <a:r>
              <a:rPr lang="zh-TW" altLang="en-US" sz="2000" dirty="0" smtClean="0">
                <a:solidFill>
                  <a:srgbClr val="FF0000"/>
                </a:solidFill>
              </a:rPr>
              <a:t> </a:t>
            </a:r>
            <a:r>
              <a:rPr lang="en-US" altLang="zh-TW" sz="2000" dirty="0" smtClean="0">
                <a:solidFill>
                  <a:srgbClr val="FF0000"/>
                </a:solidFill>
              </a:rPr>
              <a:t>- </a:t>
            </a:r>
            <a:r>
              <a:rPr lang="zh-TW" altLang="en-US" sz="2000" dirty="0" smtClean="0">
                <a:solidFill>
                  <a:srgbClr val="FF0000"/>
                </a:solidFill>
              </a:rPr>
              <a:t>內容：</a:t>
            </a:r>
            <a:r>
              <a:rPr lang="en-US" altLang="zh-TW" sz="2000" dirty="0" smtClean="0">
                <a:solidFill>
                  <a:srgbClr val="FF0000"/>
                </a:solidFill>
                <a:latin typeface="Times New Roman" pitchFamily="18" charset="0"/>
                <a:cs typeface="Times New Roman" pitchFamily="18" charset="0"/>
              </a:rPr>
              <a:t>○○</a:t>
            </a:r>
            <a:r>
              <a:rPr lang="zh-TW" altLang="en-US" sz="2000" dirty="0" smtClean="0">
                <a:solidFill>
                  <a:srgbClr val="FF0000"/>
                </a:solidFill>
                <a:latin typeface="Times New Roman" pitchFamily="18" charset="0"/>
                <a:cs typeface="Times New Roman" pitchFamily="18" charset="0"/>
              </a:rPr>
              <a:t>自來水事業處擬銷毀分類號</a:t>
            </a:r>
            <a:r>
              <a:rPr lang="en-US" altLang="zh-TW" sz="2000" dirty="0" smtClean="0">
                <a:solidFill>
                  <a:srgbClr val="FF0000"/>
                </a:solidFill>
                <a:latin typeface="Times New Roman" pitchFamily="18" charset="0"/>
                <a:cs typeface="Times New Roman" pitchFamily="18" charset="0"/>
              </a:rPr>
              <a:t>100</a:t>
            </a:r>
            <a:r>
              <a:rPr lang="zh-TW" altLang="en-US" sz="2000" dirty="0" smtClean="0">
                <a:solidFill>
                  <a:srgbClr val="FF0000"/>
                </a:solidFill>
                <a:latin typeface="Times New Roman" pitchFamily="18" charset="0"/>
                <a:cs typeface="Times New Roman" pitchFamily="18" charset="0"/>
              </a:rPr>
              <a:t>水表管理、分類號</a:t>
            </a:r>
            <a:endParaRPr lang="en-US" altLang="zh-TW" sz="2000" dirty="0" smtClean="0">
              <a:solidFill>
                <a:srgbClr val="FF0000"/>
              </a:solidFill>
              <a:latin typeface="Times New Roman" pitchFamily="18" charset="0"/>
              <a:cs typeface="Times New Roman" pitchFamily="18" charset="0"/>
            </a:endParaRPr>
          </a:p>
          <a:p>
            <a:pPr marL="765175" lvl="2" indent="-22225" algn="just" eaLnBrk="1" hangingPunct="1">
              <a:lnSpc>
                <a:spcPct val="90000"/>
              </a:lnSpc>
              <a:buFontTx/>
              <a:buNone/>
            </a:pPr>
            <a:r>
              <a:rPr lang="en-US" altLang="zh-TW" sz="2000" dirty="0">
                <a:solidFill>
                  <a:srgbClr val="FF0000"/>
                </a:solidFill>
                <a:latin typeface="Times New Roman" pitchFamily="18" charset="0"/>
                <a:cs typeface="Times New Roman" pitchFamily="18" charset="0"/>
              </a:rPr>
              <a:t> </a:t>
            </a:r>
            <a:r>
              <a:rPr lang="en-US" altLang="zh-TW" sz="2000" dirty="0" smtClean="0">
                <a:solidFill>
                  <a:srgbClr val="FF0000"/>
                </a:solidFill>
                <a:latin typeface="Times New Roman" pitchFamily="18" charset="0"/>
                <a:cs typeface="Times New Roman" pitchFamily="18" charset="0"/>
              </a:rPr>
              <a:t>              300</a:t>
            </a:r>
            <a:r>
              <a:rPr lang="zh-TW" altLang="en-US" sz="2000" dirty="0" smtClean="0">
                <a:solidFill>
                  <a:srgbClr val="FF0000"/>
                </a:solidFill>
                <a:latin typeface="Times New Roman" pitchFamily="18" charset="0"/>
                <a:cs typeface="Times New Roman" pitchFamily="18" charset="0"/>
              </a:rPr>
              <a:t>人力評鑑、分類號</a:t>
            </a:r>
            <a:r>
              <a:rPr lang="en-US" altLang="zh-TW" sz="2000" dirty="0" smtClean="0">
                <a:solidFill>
                  <a:srgbClr val="FF0000"/>
                </a:solidFill>
                <a:latin typeface="Times New Roman" pitchFamily="18" charset="0"/>
                <a:cs typeface="Times New Roman" pitchFamily="18" charset="0"/>
              </a:rPr>
              <a:t>400</a:t>
            </a:r>
            <a:r>
              <a:rPr lang="zh-TW" altLang="en-US" sz="2000" dirty="0" smtClean="0">
                <a:solidFill>
                  <a:srgbClr val="FF0000"/>
                </a:solidFill>
                <a:latin typeface="Times New Roman" pitchFamily="18" charset="0"/>
                <a:cs typeface="Times New Roman" pitchFamily="18" charset="0"/>
              </a:rPr>
              <a:t>出納帳表等檔案，經檢視僅</a:t>
            </a:r>
            <a:endParaRPr lang="en-US" altLang="zh-TW" sz="2000" dirty="0" smtClean="0">
              <a:solidFill>
                <a:srgbClr val="FF0000"/>
              </a:solidFill>
              <a:latin typeface="Times New Roman" pitchFamily="18" charset="0"/>
              <a:cs typeface="Times New Roman" pitchFamily="18" charset="0"/>
            </a:endParaRPr>
          </a:p>
          <a:p>
            <a:pPr marL="765175" lvl="2" indent="-22225" algn="just" eaLnBrk="1" hangingPunct="1">
              <a:lnSpc>
                <a:spcPct val="90000"/>
              </a:lnSpc>
              <a:buFontTx/>
              <a:buNone/>
            </a:pPr>
            <a:r>
              <a:rPr lang="en-US" altLang="zh-TW" sz="2000" dirty="0">
                <a:solidFill>
                  <a:srgbClr val="FF0000"/>
                </a:solidFill>
                <a:latin typeface="Times New Roman" pitchFamily="18" charset="0"/>
                <a:cs typeface="Times New Roman" pitchFamily="18" charset="0"/>
              </a:rPr>
              <a:t> </a:t>
            </a:r>
            <a:r>
              <a:rPr lang="en-US" altLang="zh-TW" sz="2000" dirty="0" smtClean="0">
                <a:solidFill>
                  <a:srgbClr val="FF0000"/>
                </a:solidFill>
                <a:latin typeface="Times New Roman" pitchFamily="18" charset="0"/>
                <a:cs typeface="Times New Roman" pitchFamily="18" charset="0"/>
              </a:rPr>
              <a:t>              </a:t>
            </a:r>
            <a:r>
              <a:rPr lang="zh-TW" altLang="en-US" sz="2000" dirty="0" smtClean="0">
                <a:solidFill>
                  <a:srgbClr val="FF0000"/>
                </a:solidFill>
                <a:latin typeface="Times New Roman" pitchFamily="18" charset="0"/>
                <a:cs typeface="Times New Roman" pitchFamily="18" charset="0"/>
              </a:rPr>
              <a:t>分類號</a:t>
            </a:r>
            <a:r>
              <a:rPr lang="en-US" altLang="zh-TW" sz="2000" dirty="0" smtClean="0">
                <a:solidFill>
                  <a:srgbClr val="FF0000"/>
                </a:solidFill>
                <a:latin typeface="Times New Roman" pitchFamily="18" charset="0"/>
                <a:cs typeface="Times New Roman" pitchFamily="18" charset="0"/>
              </a:rPr>
              <a:t>100</a:t>
            </a:r>
            <a:r>
              <a:rPr lang="zh-TW" altLang="en-US" sz="2000" dirty="0" smtClean="0">
                <a:solidFill>
                  <a:srgbClr val="FF0000"/>
                </a:solidFill>
                <a:latin typeface="Times New Roman" pitchFamily="18" charset="0"/>
                <a:cs typeface="Times New Roman" pitchFamily="18" charset="0"/>
              </a:rPr>
              <a:t>檔案，不適用各類基準所定保存年限。</a:t>
            </a:r>
            <a:endParaRPr lang="en-US" altLang="zh-TW" sz="2000" dirty="0">
              <a:solidFill>
                <a:srgbClr val="FF0000"/>
              </a:solidFill>
              <a:latin typeface="Times New Roman" pitchFamily="18" charset="0"/>
              <a:cs typeface="Times New Roman" pitchFamily="18" charset="0"/>
            </a:endParaRPr>
          </a:p>
          <a:p>
            <a:pPr marL="765175" lvl="2" indent="-22225" algn="just" eaLnBrk="1" hangingPunct="1">
              <a:lnSpc>
                <a:spcPct val="90000"/>
              </a:lnSpc>
              <a:buFontTx/>
              <a:buNone/>
            </a:pPr>
            <a:r>
              <a:rPr lang="zh-TW" altLang="en-US" sz="2000" dirty="0" smtClean="0">
                <a:solidFill>
                  <a:srgbClr val="FF0000"/>
                </a:solidFill>
                <a:latin typeface="Times New Roman" pitchFamily="18" charset="0"/>
                <a:cs typeface="Times New Roman" pitchFamily="18" charset="0"/>
              </a:rPr>
              <a:t> </a:t>
            </a:r>
            <a:r>
              <a:rPr lang="en-US" altLang="zh-TW" sz="2000" dirty="0" smtClean="0">
                <a:solidFill>
                  <a:srgbClr val="FF0000"/>
                </a:solidFill>
                <a:latin typeface="Times New Roman" pitchFamily="18" charset="0"/>
                <a:cs typeface="Times New Roman" pitchFamily="18" charset="0"/>
              </a:rPr>
              <a:t>- </a:t>
            </a:r>
            <a:r>
              <a:rPr lang="zh-TW" altLang="en-US" sz="2000" dirty="0" smtClean="0">
                <a:solidFill>
                  <a:srgbClr val="FF0000"/>
                </a:solidFill>
                <a:latin typeface="Times New Roman" pitchFamily="18" charset="0"/>
                <a:cs typeface="Times New Roman" pitchFamily="18" charset="0"/>
              </a:rPr>
              <a:t>記載：除分類號</a:t>
            </a:r>
            <a:r>
              <a:rPr lang="en-US" altLang="zh-TW" sz="2000" dirty="0" smtClean="0">
                <a:solidFill>
                  <a:srgbClr val="FF0000"/>
                </a:solidFill>
                <a:latin typeface="Times New Roman" pitchFamily="18" charset="0"/>
                <a:cs typeface="Times New Roman" pitchFamily="18" charset="0"/>
              </a:rPr>
              <a:t>100</a:t>
            </a:r>
            <a:r>
              <a:rPr lang="zh-TW" altLang="en-US" sz="2000" dirty="0" smtClean="0">
                <a:solidFill>
                  <a:srgbClr val="FF0000"/>
                </a:solidFill>
                <a:latin typeface="Times New Roman" pitchFamily="18" charset="0"/>
                <a:cs typeface="Times New Roman" pitchFamily="18" charset="0"/>
              </a:rPr>
              <a:t>外，餘均符合人事類、行政類基準所定保</a:t>
            </a:r>
            <a:endParaRPr lang="en-US" altLang="zh-TW" sz="2000" dirty="0" smtClean="0">
              <a:solidFill>
                <a:srgbClr val="FF0000"/>
              </a:solidFill>
              <a:latin typeface="Times New Roman" pitchFamily="18" charset="0"/>
              <a:cs typeface="Times New Roman" pitchFamily="18" charset="0"/>
            </a:endParaRPr>
          </a:p>
          <a:p>
            <a:pPr marL="765175" lvl="2" indent="-22225" algn="just" eaLnBrk="1" hangingPunct="1">
              <a:lnSpc>
                <a:spcPct val="90000"/>
              </a:lnSpc>
              <a:buFontTx/>
              <a:buNone/>
            </a:pPr>
            <a:r>
              <a:rPr lang="en-US" altLang="zh-TW" sz="2000" dirty="0">
                <a:solidFill>
                  <a:srgbClr val="FF0000"/>
                </a:solidFill>
                <a:latin typeface="Times New Roman" pitchFamily="18" charset="0"/>
                <a:cs typeface="Times New Roman" pitchFamily="18" charset="0"/>
              </a:rPr>
              <a:t> </a:t>
            </a:r>
            <a:r>
              <a:rPr lang="en-US" altLang="zh-TW" sz="2000" dirty="0" smtClean="0">
                <a:solidFill>
                  <a:srgbClr val="FF0000"/>
                </a:solidFill>
                <a:latin typeface="Times New Roman" pitchFamily="18" charset="0"/>
                <a:cs typeface="Times New Roman" pitchFamily="18" charset="0"/>
              </a:rPr>
              <a:t>              </a:t>
            </a:r>
            <a:r>
              <a:rPr lang="zh-TW" altLang="en-US" sz="2000" dirty="0" smtClean="0">
                <a:solidFill>
                  <a:srgbClr val="FF0000"/>
                </a:solidFill>
                <a:latin typeface="Times New Roman" pitchFamily="18" charset="0"/>
                <a:cs typeface="Times New Roman" pitchFamily="18" charset="0"/>
              </a:rPr>
              <a:t>存年限。 </a:t>
            </a:r>
          </a:p>
          <a:p>
            <a:pPr marL="1054100" lvl="3" indent="-98425" algn="just" eaLnBrk="1" hangingPunct="1">
              <a:lnSpc>
                <a:spcPct val="90000"/>
              </a:lnSpc>
            </a:pPr>
            <a:endParaRPr lang="zh-TW" altLang="en-US" sz="1800" dirty="0" smtClean="0">
              <a:solidFill>
                <a:srgbClr val="CC0099"/>
              </a:solidFill>
            </a:endParaRPr>
          </a:p>
          <a:p>
            <a:pPr marL="765175" lvl="2" indent="-22225" eaLnBrk="1" hangingPunct="1">
              <a:lnSpc>
                <a:spcPct val="90000"/>
              </a:lnSpc>
              <a:buFontTx/>
              <a:buNone/>
            </a:pPr>
            <a:r>
              <a:rPr lang="zh-TW" altLang="en-US" sz="2000" dirty="0" smtClean="0">
                <a:solidFill>
                  <a:srgbClr val="CC0099"/>
                </a:solidFill>
                <a:latin typeface="新細明體" pitchFamily="18" charset="-120"/>
                <a:ea typeface="新細明體" pitchFamily="18" charset="-120"/>
              </a:rPr>
              <a:t>  </a:t>
            </a:r>
            <a:endParaRPr lang="zh-TW" altLang="en-US" sz="2000" dirty="0" smtClean="0">
              <a:solidFill>
                <a:srgbClr val="CC0099"/>
              </a:solidFill>
            </a:endParaRPr>
          </a:p>
        </p:txBody>
      </p:sp>
    </p:spTree>
    <p:extLst>
      <p:ext uri="{BB962C8B-B14F-4D97-AF65-F5344CB8AC3E}">
        <p14:creationId xmlns:p14="http://schemas.microsoft.com/office/powerpoint/2010/main" val="6928971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5"/>
          <p:cNvSpPr>
            <a:spLocks noChangeArrowheads="1"/>
          </p:cNvSpPr>
          <p:nvPr/>
        </p:nvSpPr>
        <p:spPr bwMode="auto">
          <a:xfrm>
            <a:off x="1115616" y="476672"/>
            <a:ext cx="67687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600" b="1" dirty="0">
                <a:latin typeface="標楷體" pitchFamily="65" charset="-120"/>
                <a:ea typeface="標楷體" pitchFamily="65" charset="-120"/>
              </a:rPr>
              <a:t>　 </a:t>
            </a:r>
            <a:r>
              <a:rPr lang="zh-TW" altLang="en-US" sz="2600" b="1" dirty="0" smtClean="0">
                <a:latin typeface="標楷體" pitchFamily="65" charset="-120"/>
                <a:ea typeface="標楷體" pitchFamily="65" charset="-120"/>
              </a:rPr>
              <a:t>（</a:t>
            </a:r>
            <a:r>
              <a:rPr lang="zh-TW" altLang="en-US" sz="2600" b="1" dirty="0">
                <a:latin typeface="標楷體" pitchFamily="65" charset="-120"/>
                <a:ea typeface="標楷體" pitchFamily="65" charset="-120"/>
              </a:rPr>
              <a:t>機關全銜） 檔 案 銷 毀 計 </a:t>
            </a:r>
            <a:r>
              <a:rPr lang="zh-TW" altLang="en-US" sz="2600" b="1" dirty="0" smtClean="0">
                <a:latin typeface="標楷體" pitchFamily="65" charset="-120"/>
                <a:ea typeface="標楷體" pitchFamily="65" charset="-120"/>
              </a:rPr>
              <a:t>畫</a:t>
            </a:r>
            <a:endParaRPr lang="zh-TW" altLang="en-US" sz="2600" dirty="0">
              <a:latin typeface="Times New Roman" pitchFamily="18" charset="0"/>
            </a:endParaRPr>
          </a:p>
        </p:txBody>
      </p:sp>
      <p:graphicFrame>
        <p:nvGraphicFramePr>
          <p:cNvPr id="47111" name="Object 6"/>
          <p:cNvGraphicFramePr>
            <a:graphicFrameLocks noChangeAspect="1"/>
          </p:cNvGraphicFramePr>
          <p:nvPr>
            <p:extLst>
              <p:ext uri="{D42A27DB-BD31-4B8C-83A1-F6EECF244321}">
                <p14:modId xmlns:p14="http://schemas.microsoft.com/office/powerpoint/2010/main" val="3682431980"/>
              </p:ext>
            </p:extLst>
          </p:nvPr>
        </p:nvGraphicFramePr>
        <p:xfrm>
          <a:off x="539552" y="1124744"/>
          <a:ext cx="9201101" cy="6547545"/>
        </p:xfrm>
        <a:graphic>
          <a:graphicData uri="http://schemas.openxmlformats.org/presentationml/2006/ole">
            <mc:AlternateContent xmlns:mc="http://schemas.openxmlformats.org/markup-compatibility/2006">
              <mc:Choice xmlns:v="urn:schemas-microsoft-com:vml" Requires="v">
                <p:oleObj spid="_x0000_s65544" name="Document" r:id="rId4" imgW="8952143" imgH="6356797" progId="Word.Document.8">
                  <p:embed/>
                </p:oleObj>
              </mc:Choice>
              <mc:Fallback>
                <p:oleObj name="Document" r:id="rId4" imgW="8952143" imgH="6356797" progId="Word.Document.8">
                  <p:embed/>
                  <p:pic>
                    <p:nvPicPr>
                      <p:cNvPr id="0" name=""/>
                      <p:cNvPicPr>
                        <a:picLocks noChangeAspect="1" noChangeArrowheads="1"/>
                      </p:cNvPicPr>
                      <p:nvPr/>
                    </p:nvPicPr>
                    <p:blipFill>
                      <a:blip r:embed="rId5"/>
                      <a:srcRect/>
                      <a:stretch>
                        <a:fillRect/>
                      </a:stretch>
                    </p:blipFill>
                    <p:spPr bwMode="auto">
                      <a:xfrm>
                        <a:off x="539552" y="1124744"/>
                        <a:ext cx="9201101" cy="654754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39478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33375"/>
            <a:ext cx="8229600" cy="1143000"/>
          </a:xfrm>
        </p:spPr>
        <p:txBody>
          <a:bodyPr/>
          <a:lstStyle/>
          <a:p>
            <a:pPr eaLnBrk="1" hangingPunct="1"/>
            <a:r>
              <a:rPr lang="zh-TW" altLang="en-US" dirty="0" smtClean="0"/>
              <a:t>編</a:t>
            </a:r>
            <a:r>
              <a:rPr lang="zh-TW" altLang="en-US" dirty="0"/>
              <a:t>製檔案</a:t>
            </a:r>
            <a:r>
              <a:rPr lang="zh-TW" altLang="en-US" dirty="0" smtClean="0"/>
              <a:t>銷毀目錄</a:t>
            </a:r>
          </a:p>
        </p:txBody>
      </p:sp>
      <p:sp>
        <p:nvSpPr>
          <p:cNvPr id="44035" name="Rectangle 3"/>
          <p:cNvSpPr>
            <a:spLocks noGrp="1" noChangeArrowheads="1"/>
          </p:cNvSpPr>
          <p:nvPr>
            <p:ph idx="1"/>
          </p:nvPr>
        </p:nvSpPr>
        <p:spPr>
          <a:xfrm>
            <a:off x="685800" y="1676400"/>
            <a:ext cx="7772400" cy="4572000"/>
          </a:xfrm>
        </p:spPr>
        <p:txBody>
          <a:bodyPr/>
          <a:lstStyle/>
          <a:p>
            <a:pPr eaLnBrk="1" hangingPunct="1"/>
            <a:r>
              <a:rPr lang="zh-TW" altLang="en-US" sz="2400" dirty="0" smtClean="0">
                <a:solidFill>
                  <a:srgbClr val="000099"/>
                </a:solidFill>
              </a:rPr>
              <a:t>得以案卷或案件為單元編製</a:t>
            </a:r>
          </a:p>
          <a:p>
            <a:pPr eaLnBrk="1" hangingPunct="1"/>
            <a:r>
              <a:rPr lang="zh-TW" altLang="en-US" sz="2400" dirty="0" smtClean="0">
                <a:solidFill>
                  <a:srgbClr val="000099"/>
                </a:solidFill>
              </a:rPr>
              <a:t>應裝訂成冊，並加裝封面，每冊以不超過</a:t>
            </a:r>
            <a:r>
              <a:rPr lang="en-US" altLang="zh-TW" sz="2400" dirty="0" smtClean="0">
                <a:solidFill>
                  <a:srgbClr val="000099"/>
                </a:solidFill>
              </a:rPr>
              <a:t>3</a:t>
            </a:r>
            <a:r>
              <a:rPr lang="zh-TW" altLang="en-US" sz="2400" dirty="0" smtClean="0">
                <a:solidFill>
                  <a:srgbClr val="000099"/>
                </a:solidFill>
              </a:rPr>
              <a:t>公分為原則</a:t>
            </a:r>
            <a:endParaRPr lang="en-US" altLang="zh-TW" sz="2400" dirty="0" smtClean="0">
              <a:solidFill>
                <a:srgbClr val="000099"/>
              </a:solidFill>
            </a:endParaRPr>
          </a:p>
          <a:p>
            <a:pPr eaLnBrk="1" hangingPunct="1"/>
            <a:r>
              <a:rPr lang="zh-TW" altLang="en-US" sz="2400" dirty="0" smtClean="0">
                <a:solidFill>
                  <a:srgbClr val="000099"/>
                </a:solidFill>
              </a:rPr>
              <a:t>案卷單元之檔案銷毀目錄，其目錄所列案名及案情摘要等應具體呈現檔案內容</a:t>
            </a:r>
          </a:p>
          <a:p>
            <a:pPr eaLnBrk="1" hangingPunct="1"/>
            <a:r>
              <a:rPr lang="zh-TW" altLang="en-US" sz="2400" dirty="0" smtClean="0">
                <a:solidFill>
                  <a:srgbClr val="000099"/>
                </a:solidFill>
              </a:rPr>
              <a:t>目錄格式</a:t>
            </a:r>
            <a:r>
              <a:rPr lang="zh-TW" altLang="en-US" sz="2400" dirty="0" smtClean="0">
                <a:solidFill>
                  <a:srgbClr val="000099"/>
                </a:solidFill>
                <a:latin typeface="Times New Roman" pitchFamily="18" charset="0"/>
              </a:rPr>
              <a:t>請參考機關檔案管理作業手冊第</a:t>
            </a:r>
            <a:r>
              <a:rPr lang="en-US" altLang="zh-TW" sz="2400" dirty="0" smtClean="0">
                <a:solidFill>
                  <a:srgbClr val="000099"/>
                </a:solidFill>
                <a:latin typeface="Times New Roman" pitchFamily="18" charset="0"/>
              </a:rPr>
              <a:t>16</a:t>
            </a:r>
            <a:r>
              <a:rPr lang="zh-TW" altLang="en-US" sz="2400" dirty="0" smtClean="0">
                <a:solidFill>
                  <a:srgbClr val="000099"/>
                </a:solidFill>
                <a:latin typeface="Times New Roman" pitchFamily="18" charset="0"/>
              </a:rPr>
              <a:t>章銷毀或至本局網站</a:t>
            </a:r>
            <a:r>
              <a:rPr lang="en-US" altLang="zh-TW" sz="2400" dirty="0" smtClean="0">
                <a:solidFill>
                  <a:srgbClr val="000099"/>
                </a:solidFill>
                <a:latin typeface="Times New Roman" pitchFamily="18" charset="0"/>
              </a:rPr>
              <a:t>(www.archives.gov.tw)</a:t>
            </a:r>
            <a:r>
              <a:rPr lang="zh-TW" altLang="en-US" sz="2400" dirty="0" smtClean="0">
                <a:solidFill>
                  <a:srgbClr val="000099"/>
                </a:solidFill>
                <a:latin typeface="Times New Roman" pitchFamily="18" charset="0"/>
              </a:rPr>
              <a:t>下載</a:t>
            </a:r>
            <a:r>
              <a:rPr lang="en-US" altLang="zh-TW" sz="2400" dirty="0" smtClean="0">
                <a:solidFill>
                  <a:srgbClr val="FF0000"/>
                </a:solidFill>
                <a:latin typeface="Times New Roman" pitchFamily="18" charset="0"/>
              </a:rPr>
              <a:t>(</a:t>
            </a:r>
            <a:r>
              <a:rPr lang="zh-TW" altLang="en-US" sz="2400" dirty="0" smtClean="0">
                <a:solidFill>
                  <a:srgbClr val="FF0000"/>
                </a:solidFill>
                <a:latin typeface="Verdana" pitchFamily="34" charset="0"/>
              </a:rPr>
              <a:t>首頁</a:t>
            </a:r>
            <a:r>
              <a:rPr lang="en-US" altLang="zh-TW" sz="2000" dirty="0" smtClean="0">
                <a:solidFill>
                  <a:srgbClr val="FF0000"/>
                </a:solidFill>
                <a:latin typeface="Verdana" pitchFamily="34" charset="0"/>
              </a:rPr>
              <a:t>(</a:t>
            </a:r>
            <a:r>
              <a:rPr lang="zh-TW" altLang="en-US" sz="2000" dirty="0" smtClean="0">
                <a:solidFill>
                  <a:srgbClr val="FF0000"/>
                </a:solidFill>
                <a:latin typeface="Verdana" pitchFamily="34" charset="0"/>
              </a:rPr>
              <a:t>檔管人員</a:t>
            </a:r>
            <a:r>
              <a:rPr lang="en-US" altLang="zh-TW" sz="2000" dirty="0" smtClean="0">
                <a:solidFill>
                  <a:srgbClr val="FF0000"/>
                </a:solidFill>
                <a:latin typeface="Verdana" pitchFamily="34" charset="0"/>
              </a:rPr>
              <a:t>)</a:t>
            </a:r>
            <a:r>
              <a:rPr lang="en-US" altLang="zh-TW" sz="2400" dirty="0" smtClean="0">
                <a:solidFill>
                  <a:srgbClr val="FF0000"/>
                </a:solidFill>
                <a:latin typeface="標楷體" pitchFamily="65" charset="-120"/>
              </a:rPr>
              <a:t> »</a:t>
            </a:r>
            <a:r>
              <a:rPr lang="zh-TW" altLang="en-US" sz="2400" dirty="0" smtClean="0">
                <a:solidFill>
                  <a:srgbClr val="FF0000"/>
                </a:solidFill>
                <a:latin typeface="Verdana" pitchFamily="34" charset="0"/>
              </a:rPr>
              <a:t>檔案法規</a:t>
            </a:r>
            <a:r>
              <a:rPr lang="zh-TW" altLang="en-US" sz="2400" dirty="0" smtClean="0">
                <a:solidFill>
                  <a:srgbClr val="FF0000"/>
                </a:solidFill>
                <a:latin typeface="標楷體" pitchFamily="65" charset="-120"/>
              </a:rPr>
              <a:t> </a:t>
            </a:r>
            <a:r>
              <a:rPr lang="en-US" altLang="zh-TW" sz="2400" dirty="0" smtClean="0">
                <a:solidFill>
                  <a:srgbClr val="FF0000"/>
                </a:solidFill>
                <a:latin typeface="標楷體" pitchFamily="65" charset="-120"/>
              </a:rPr>
              <a:t>»</a:t>
            </a:r>
            <a:r>
              <a:rPr lang="zh-TW" altLang="en-US" sz="2400" dirty="0" smtClean="0">
                <a:solidFill>
                  <a:srgbClr val="FF0000"/>
                </a:solidFill>
                <a:latin typeface="Verdana" pitchFamily="34" charset="0"/>
              </a:rPr>
              <a:t>作業規定</a:t>
            </a:r>
            <a:r>
              <a:rPr lang="zh-TW" altLang="en-US" sz="2400" dirty="0" smtClean="0">
                <a:solidFill>
                  <a:srgbClr val="FF0000"/>
                </a:solidFill>
                <a:latin typeface="標楷體" pitchFamily="65" charset="-120"/>
              </a:rPr>
              <a:t> </a:t>
            </a:r>
            <a:r>
              <a:rPr lang="en-US" altLang="zh-TW" sz="2400" dirty="0" smtClean="0">
                <a:solidFill>
                  <a:srgbClr val="FF0000"/>
                </a:solidFill>
                <a:latin typeface="標楷體" pitchFamily="65" charset="-120"/>
              </a:rPr>
              <a:t>»</a:t>
            </a:r>
            <a:r>
              <a:rPr lang="zh-TW" altLang="en-US" sz="2400" dirty="0" smtClean="0">
                <a:solidFill>
                  <a:srgbClr val="FF0000"/>
                </a:solidFill>
                <a:latin typeface="Verdana" pitchFamily="34" charset="0"/>
              </a:rPr>
              <a:t>作業須知、案例及表格</a:t>
            </a:r>
            <a:r>
              <a:rPr lang="zh-TW" altLang="en-US" sz="2400" dirty="0" smtClean="0">
                <a:solidFill>
                  <a:srgbClr val="FF0000"/>
                </a:solidFill>
                <a:latin typeface="標楷體" pitchFamily="65" charset="-120"/>
              </a:rPr>
              <a:t> </a:t>
            </a:r>
            <a:r>
              <a:rPr lang="en-US" altLang="zh-TW" sz="2400" dirty="0" smtClean="0">
                <a:solidFill>
                  <a:srgbClr val="FF0000"/>
                </a:solidFill>
                <a:latin typeface="標楷體" pitchFamily="65" charset="-120"/>
              </a:rPr>
              <a:t>»</a:t>
            </a:r>
            <a:r>
              <a:rPr lang="zh-TW" altLang="en-US" sz="2400" dirty="0" smtClean="0">
                <a:solidFill>
                  <a:srgbClr val="FF0000"/>
                </a:solidFill>
                <a:latin typeface="Verdana" pitchFamily="34" charset="0"/>
              </a:rPr>
              <a:t>表格下載</a:t>
            </a:r>
            <a:r>
              <a:rPr lang="en-US" altLang="zh-TW" sz="2400" dirty="0" smtClean="0">
                <a:solidFill>
                  <a:srgbClr val="FF0000"/>
                </a:solidFill>
                <a:latin typeface="Times New Roman" pitchFamily="18" charset="0"/>
              </a:rPr>
              <a:t>)</a:t>
            </a:r>
            <a:r>
              <a:rPr lang="en-US" altLang="zh-TW" sz="2400" dirty="0" smtClean="0">
                <a:solidFill>
                  <a:srgbClr val="000099"/>
                </a:solidFill>
              </a:rPr>
              <a:t> </a:t>
            </a:r>
          </a:p>
        </p:txBody>
      </p:sp>
    </p:spTree>
    <p:extLst>
      <p:ext uri="{BB962C8B-B14F-4D97-AF65-F5344CB8AC3E}">
        <p14:creationId xmlns:p14="http://schemas.microsoft.com/office/powerpoint/2010/main" val="12663643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23528" y="476672"/>
            <a:ext cx="8353425" cy="792163"/>
          </a:xfrm>
        </p:spPr>
        <p:txBody>
          <a:bodyPr/>
          <a:lstStyle/>
          <a:p>
            <a:r>
              <a:rPr lang="zh-TW" altLang="en-US" sz="6000" dirty="0" smtClean="0"/>
              <a:t>  </a:t>
            </a:r>
            <a:r>
              <a:rPr lang="zh-TW" altLang="en-US" sz="4800" dirty="0" smtClean="0"/>
              <a:t>檔案銷毀目錄</a:t>
            </a:r>
            <a:r>
              <a:rPr lang="en-US" altLang="zh-TW" sz="4800" dirty="0" smtClean="0"/>
              <a:t>(</a:t>
            </a:r>
            <a:r>
              <a:rPr lang="zh-TW" altLang="en-US" sz="4800" dirty="0" smtClean="0"/>
              <a:t>案卷</a:t>
            </a:r>
            <a:r>
              <a:rPr lang="en-US" altLang="zh-TW" sz="4800" dirty="0" smtClean="0"/>
              <a:t>)</a:t>
            </a:r>
            <a:r>
              <a:rPr lang="zh-TW" altLang="en-US" sz="3200" dirty="0" smtClean="0">
                <a:hlinkClick r:id="rId4" action="ppaction://hlinkfile"/>
              </a:rPr>
              <a:t>樣例</a:t>
            </a:r>
            <a:endParaRPr lang="en-US" altLang="zh-TW" sz="3200" dirty="0"/>
          </a:p>
        </p:txBody>
      </p:sp>
      <p:graphicFrame>
        <p:nvGraphicFramePr>
          <p:cNvPr id="519171" name="Object 3"/>
          <p:cNvGraphicFramePr>
            <a:graphicFrameLocks noChangeAspect="1"/>
          </p:cNvGraphicFramePr>
          <p:nvPr>
            <p:extLst>
              <p:ext uri="{D42A27DB-BD31-4B8C-83A1-F6EECF244321}">
                <p14:modId xmlns:p14="http://schemas.microsoft.com/office/powerpoint/2010/main" val="540696614"/>
              </p:ext>
            </p:extLst>
          </p:nvPr>
        </p:nvGraphicFramePr>
        <p:xfrm>
          <a:off x="395536" y="1340768"/>
          <a:ext cx="8356600" cy="4271963"/>
        </p:xfrm>
        <a:graphic>
          <a:graphicData uri="http://schemas.openxmlformats.org/presentationml/2006/ole">
            <mc:AlternateContent xmlns:mc="http://schemas.openxmlformats.org/markup-compatibility/2006">
              <mc:Choice xmlns:v="urn:schemas-microsoft-com:vml" Requires="v">
                <p:oleObj spid="_x0000_s66568" name="Document" r:id="rId5" imgW="8902543" imgH="4550779" progId="Word.Document.8">
                  <p:embed/>
                </p:oleObj>
              </mc:Choice>
              <mc:Fallback>
                <p:oleObj name="Document" r:id="rId5" imgW="8902543" imgH="4550779" progId="Word.Document.8">
                  <p:embed/>
                  <p:pic>
                    <p:nvPicPr>
                      <p:cNvPr id="0" name=""/>
                      <p:cNvPicPr>
                        <a:picLocks noChangeAspect="1" noChangeArrowheads="1"/>
                      </p:cNvPicPr>
                      <p:nvPr/>
                    </p:nvPicPr>
                    <p:blipFill>
                      <a:blip r:embed="rId6"/>
                      <a:srcRect/>
                      <a:stretch>
                        <a:fillRect/>
                      </a:stretch>
                    </p:blipFill>
                    <p:spPr bwMode="auto">
                      <a:xfrm>
                        <a:off x="395536" y="1340768"/>
                        <a:ext cx="8356600" cy="427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98543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251520" y="476672"/>
            <a:ext cx="8353425" cy="792163"/>
          </a:xfrm>
        </p:spPr>
        <p:txBody>
          <a:bodyPr/>
          <a:lstStyle/>
          <a:p>
            <a:r>
              <a:rPr lang="zh-TW" altLang="en-US" sz="6000" dirty="0"/>
              <a:t>  </a:t>
            </a:r>
            <a:r>
              <a:rPr lang="zh-TW" altLang="en-US" sz="4800" dirty="0"/>
              <a:t>檔案銷毀目錄</a:t>
            </a:r>
            <a:r>
              <a:rPr lang="en-US" altLang="zh-TW" sz="4800" dirty="0"/>
              <a:t>(</a:t>
            </a:r>
            <a:r>
              <a:rPr lang="zh-TW" altLang="en-US" sz="4800" dirty="0"/>
              <a:t>案件</a:t>
            </a:r>
            <a:r>
              <a:rPr lang="en-US" altLang="zh-TW" sz="4800" dirty="0"/>
              <a:t>)</a:t>
            </a:r>
          </a:p>
        </p:txBody>
      </p:sp>
      <p:graphicFrame>
        <p:nvGraphicFramePr>
          <p:cNvPr id="521219" name="Object 3"/>
          <p:cNvGraphicFramePr>
            <a:graphicFrameLocks noChangeAspect="1"/>
          </p:cNvGraphicFramePr>
          <p:nvPr>
            <p:extLst>
              <p:ext uri="{D42A27DB-BD31-4B8C-83A1-F6EECF244321}">
                <p14:modId xmlns:p14="http://schemas.microsoft.com/office/powerpoint/2010/main" val="3737536294"/>
              </p:ext>
            </p:extLst>
          </p:nvPr>
        </p:nvGraphicFramePr>
        <p:xfrm>
          <a:off x="323528" y="1340768"/>
          <a:ext cx="8596064" cy="4332939"/>
        </p:xfrm>
        <a:graphic>
          <a:graphicData uri="http://schemas.openxmlformats.org/presentationml/2006/ole">
            <mc:AlternateContent xmlns:mc="http://schemas.openxmlformats.org/markup-compatibility/2006">
              <mc:Choice xmlns:v="urn:schemas-microsoft-com:vml" Requires="v">
                <p:oleObj spid="_x0000_s67592" name="Document" r:id="rId4" imgW="9138609" imgH="4601774" progId="Word.Document.8">
                  <p:embed/>
                </p:oleObj>
              </mc:Choice>
              <mc:Fallback>
                <p:oleObj name="Document" r:id="rId4" imgW="9138609" imgH="4601774" progId="Word.Document.8">
                  <p:embed/>
                  <p:pic>
                    <p:nvPicPr>
                      <p:cNvPr id="0" name=""/>
                      <p:cNvPicPr>
                        <a:picLocks noChangeAspect="1" noChangeArrowheads="1"/>
                      </p:cNvPicPr>
                      <p:nvPr/>
                    </p:nvPicPr>
                    <p:blipFill>
                      <a:blip r:embed="rId5"/>
                      <a:srcRect/>
                      <a:stretch>
                        <a:fillRect/>
                      </a:stretch>
                    </p:blipFill>
                    <p:spPr bwMode="auto">
                      <a:xfrm>
                        <a:off x="323528" y="1340768"/>
                        <a:ext cx="8596064" cy="43329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086277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803176"/>
          </a:xfrm>
        </p:spPr>
        <p:txBody>
          <a:bodyPr/>
          <a:lstStyle/>
          <a:p>
            <a:r>
              <a:rPr lang="zh-TW" altLang="en-US" dirty="0" smtClean="0"/>
              <a:t>銷毀目錄填表說明</a:t>
            </a:r>
            <a:endParaRPr lang="zh-TW" altLang="en-US"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55876" y="-1687013"/>
            <a:ext cx="1969724" cy="840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48968" y="199472"/>
            <a:ext cx="2185431" cy="840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8332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228600"/>
            <a:ext cx="7772400" cy="1219200"/>
          </a:xfrm>
        </p:spPr>
        <p:txBody>
          <a:bodyPr/>
          <a:lstStyle/>
          <a:p>
            <a:r>
              <a:rPr lang="zh-TW" altLang="en-US" dirty="0" smtClean="0"/>
              <a:t>大  綱</a:t>
            </a:r>
            <a:endParaRPr lang="zh-TW" altLang="en-US" dirty="0"/>
          </a:p>
        </p:txBody>
      </p:sp>
      <p:sp>
        <p:nvSpPr>
          <p:cNvPr id="4099" name="Rectangle 3"/>
          <p:cNvSpPr>
            <a:spLocks noGrp="1" noChangeArrowheads="1"/>
          </p:cNvSpPr>
          <p:nvPr>
            <p:ph type="body" idx="1"/>
          </p:nvPr>
        </p:nvSpPr>
        <p:spPr>
          <a:xfrm>
            <a:off x="685800" y="1772816"/>
            <a:ext cx="7772400" cy="4642272"/>
          </a:xfrm>
        </p:spPr>
        <p:txBody>
          <a:bodyPr/>
          <a:lstStyle/>
          <a:p>
            <a:pPr>
              <a:buClr>
                <a:srgbClr val="33CCCC"/>
              </a:buClr>
            </a:pPr>
            <a:r>
              <a:rPr lang="zh-TW" altLang="en-US" sz="3600" dirty="0" smtClean="0">
                <a:solidFill>
                  <a:srgbClr val="000099"/>
                </a:solidFill>
              </a:rPr>
              <a:t>檔案清理與銷毀</a:t>
            </a:r>
            <a:endParaRPr lang="en-US" altLang="zh-TW" sz="3600" dirty="0" smtClean="0">
              <a:solidFill>
                <a:srgbClr val="000099"/>
              </a:solidFill>
            </a:endParaRPr>
          </a:p>
          <a:p>
            <a:pPr>
              <a:buClr>
                <a:srgbClr val="33CCCC"/>
              </a:buClr>
            </a:pPr>
            <a:r>
              <a:rPr lang="zh-TW" altLang="en-US" sz="3600" dirty="0" smtClean="0">
                <a:solidFill>
                  <a:srgbClr val="000099"/>
                </a:solidFill>
              </a:rPr>
              <a:t>檔案</a:t>
            </a:r>
            <a:r>
              <a:rPr lang="zh-TW" altLang="en-US" sz="3600" dirty="0">
                <a:solidFill>
                  <a:srgbClr val="000099"/>
                </a:solidFill>
              </a:rPr>
              <a:t>清理與鑑定之意義、目的與關係</a:t>
            </a:r>
          </a:p>
          <a:p>
            <a:r>
              <a:rPr lang="zh-TW" altLang="en-US" sz="3600" dirty="0" smtClean="0">
                <a:solidFill>
                  <a:srgbClr val="000099"/>
                </a:solidFill>
              </a:rPr>
              <a:t>檔案銷毀</a:t>
            </a:r>
            <a:endParaRPr lang="en-US" altLang="zh-TW" sz="3600" dirty="0" smtClean="0">
              <a:solidFill>
                <a:srgbClr val="000099"/>
              </a:solidFill>
            </a:endParaRPr>
          </a:p>
          <a:p>
            <a:r>
              <a:rPr lang="zh-TW" altLang="en-US" sz="3600" dirty="0" smtClean="0">
                <a:solidFill>
                  <a:srgbClr val="000099"/>
                </a:solidFill>
              </a:rPr>
              <a:t>檔案</a:t>
            </a:r>
            <a:r>
              <a:rPr lang="zh-TW" altLang="en-US" sz="3600" dirty="0">
                <a:solidFill>
                  <a:srgbClr val="000099"/>
                </a:solidFill>
              </a:rPr>
              <a:t>清理作業</a:t>
            </a:r>
          </a:p>
          <a:p>
            <a:pPr lvl="1">
              <a:buClr>
                <a:srgbClr val="660033"/>
              </a:buClr>
              <a:buFontTx/>
              <a:buChar char="-"/>
            </a:pPr>
            <a:r>
              <a:rPr lang="zh-TW" altLang="en-US" sz="3200" dirty="0" smtClean="0">
                <a:solidFill>
                  <a:srgbClr val="660033"/>
                </a:solidFill>
              </a:rPr>
              <a:t>劃定檔案清理範圍</a:t>
            </a:r>
            <a:endParaRPr lang="en-US" altLang="zh-TW" sz="3200" dirty="0" smtClean="0">
              <a:solidFill>
                <a:srgbClr val="660033"/>
              </a:solidFill>
            </a:endParaRPr>
          </a:p>
          <a:p>
            <a:pPr lvl="1">
              <a:buClr>
                <a:srgbClr val="660033"/>
              </a:buClr>
              <a:buFontTx/>
              <a:buChar char="-"/>
            </a:pPr>
            <a:r>
              <a:rPr lang="zh-TW" altLang="en-US" sz="3200" dirty="0" smtClean="0">
                <a:solidFill>
                  <a:srgbClr val="660033"/>
                </a:solidFill>
              </a:rPr>
              <a:t>辦理檔案保存價值鑑定</a:t>
            </a:r>
            <a:endParaRPr lang="en-US" altLang="zh-TW" sz="3200" dirty="0" smtClean="0">
              <a:solidFill>
                <a:srgbClr val="660033"/>
              </a:solidFill>
            </a:endParaRPr>
          </a:p>
          <a:p>
            <a:pPr lvl="1">
              <a:buClr>
                <a:srgbClr val="660033"/>
              </a:buClr>
              <a:buFontTx/>
              <a:buChar char="-"/>
            </a:pPr>
            <a:r>
              <a:rPr lang="zh-TW" altLang="en-US" sz="3200" dirty="0" smtClean="0">
                <a:solidFill>
                  <a:srgbClr val="660033"/>
                </a:solidFill>
              </a:rPr>
              <a:t>進行檔案清理處置</a:t>
            </a:r>
          </a:p>
        </p:txBody>
      </p:sp>
    </p:spTree>
    <p:extLst>
      <p:ext uri="{BB962C8B-B14F-4D97-AF65-F5344CB8AC3E}">
        <p14:creationId xmlns:p14="http://schemas.microsoft.com/office/powerpoint/2010/main" val="42789411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252536" y="1052736"/>
            <a:ext cx="8897937" cy="1203325"/>
          </a:xfrm>
        </p:spPr>
        <p:txBody>
          <a:bodyPr/>
          <a:lstStyle/>
          <a:p>
            <a:r>
              <a:rPr lang="zh-TW" altLang="en-US" sz="6600" dirty="0" smtClean="0"/>
              <a:t>　</a:t>
            </a:r>
            <a:r>
              <a:rPr lang="zh-TW" altLang="en-US" sz="4800" dirty="0" smtClean="0"/>
              <a:t>檔案</a:t>
            </a:r>
            <a:r>
              <a:rPr lang="zh-TW" altLang="en-US" sz="4800" dirty="0"/>
              <a:t>銷毀目錄核審作業</a:t>
            </a:r>
            <a:br>
              <a:rPr lang="zh-TW" altLang="en-US" sz="4800" dirty="0"/>
            </a:br>
            <a:endParaRPr lang="zh-TW" altLang="en-US" sz="4800" dirty="0"/>
          </a:p>
        </p:txBody>
      </p:sp>
      <p:sp>
        <p:nvSpPr>
          <p:cNvPr id="626691" name="Rectangle 3"/>
          <p:cNvSpPr>
            <a:spLocks noGrp="1" noChangeArrowheads="1"/>
          </p:cNvSpPr>
          <p:nvPr>
            <p:ph type="body" idx="1"/>
          </p:nvPr>
        </p:nvSpPr>
        <p:spPr>
          <a:xfrm>
            <a:off x="611560" y="1628800"/>
            <a:ext cx="7847013" cy="4845050"/>
          </a:xfrm>
        </p:spPr>
        <p:txBody>
          <a:bodyPr/>
          <a:lstStyle/>
          <a:p>
            <a:pPr>
              <a:lnSpc>
                <a:spcPct val="110000"/>
              </a:lnSpc>
            </a:pPr>
            <a:r>
              <a:rPr lang="zh-TW" altLang="en-US" sz="3600" dirty="0">
                <a:solidFill>
                  <a:srgbClr val="000099"/>
                </a:solidFill>
              </a:rPr>
              <a:t>機關內部初審</a:t>
            </a:r>
          </a:p>
          <a:p>
            <a:pPr marL="393700" lvl="1" indent="0">
              <a:lnSpc>
                <a:spcPct val="110000"/>
              </a:lnSpc>
              <a:buNone/>
            </a:pPr>
            <a:r>
              <a:rPr lang="en-US" altLang="zh-TW" sz="2800" dirty="0" smtClean="0">
                <a:solidFill>
                  <a:srgbClr val="660033"/>
                </a:solidFill>
              </a:rPr>
              <a:t>- </a:t>
            </a:r>
            <a:r>
              <a:rPr lang="zh-TW" altLang="en-US" sz="2800" dirty="0" smtClean="0">
                <a:solidFill>
                  <a:srgbClr val="660033"/>
                </a:solidFill>
              </a:rPr>
              <a:t>逐</a:t>
            </a:r>
            <a:r>
              <a:rPr lang="zh-TW" altLang="en-US" sz="2800" dirty="0">
                <a:solidFill>
                  <a:srgbClr val="660033"/>
                </a:solidFill>
              </a:rPr>
              <a:t>案</a:t>
            </a:r>
            <a:r>
              <a:rPr lang="zh-TW" altLang="en-US" sz="2800" dirty="0" smtClean="0">
                <a:solidFill>
                  <a:srgbClr val="660033"/>
                </a:solidFill>
              </a:rPr>
              <a:t>審查</a:t>
            </a:r>
            <a:endParaRPr lang="zh-TW" altLang="en-US" sz="2800" dirty="0">
              <a:solidFill>
                <a:srgbClr val="660033"/>
              </a:solidFill>
            </a:endParaRPr>
          </a:p>
          <a:p>
            <a:pPr marL="393700" lvl="1" indent="0">
              <a:lnSpc>
                <a:spcPct val="110000"/>
              </a:lnSpc>
              <a:buNone/>
            </a:pPr>
            <a:r>
              <a:rPr lang="en-US" altLang="zh-TW" sz="2800" dirty="0" smtClean="0">
                <a:solidFill>
                  <a:srgbClr val="660033"/>
                </a:solidFill>
              </a:rPr>
              <a:t>- </a:t>
            </a:r>
            <a:r>
              <a:rPr lang="zh-TW" altLang="en-US" sz="2800" dirty="0" smtClean="0">
                <a:solidFill>
                  <a:srgbClr val="660033"/>
                </a:solidFill>
              </a:rPr>
              <a:t>依法</a:t>
            </a:r>
            <a:r>
              <a:rPr lang="zh-TW" altLang="en-US" sz="2800" dirty="0">
                <a:solidFill>
                  <a:srgbClr val="660033"/>
                </a:solidFill>
              </a:rPr>
              <a:t>令規定應踐行程序</a:t>
            </a:r>
          </a:p>
          <a:p>
            <a:pPr lvl="2">
              <a:lnSpc>
                <a:spcPct val="110000"/>
              </a:lnSpc>
            </a:pPr>
            <a:r>
              <a:rPr lang="zh-TW" altLang="en-US" dirty="0"/>
              <a:t>會計檔案及機密檔案</a:t>
            </a:r>
          </a:p>
          <a:p>
            <a:pPr marL="393700" lvl="1" indent="0">
              <a:lnSpc>
                <a:spcPct val="110000"/>
              </a:lnSpc>
              <a:buNone/>
            </a:pPr>
            <a:r>
              <a:rPr lang="en-US" altLang="zh-TW" sz="2800" dirty="0" smtClean="0">
                <a:solidFill>
                  <a:srgbClr val="660033"/>
                </a:solidFill>
              </a:rPr>
              <a:t>- </a:t>
            </a:r>
            <a:r>
              <a:rPr lang="zh-TW" altLang="en-US" sz="2800" dirty="0" smtClean="0">
                <a:solidFill>
                  <a:srgbClr val="660033"/>
                </a:solidFill>
              </a:rPr>
              <a:t>具</a:t>
            </a:r>
            <a:r>
              <a:rPr lang="zh-TW" altLang="en-US" sz="2800" dirty="0">
                <a:solidFill>
                  <a:srgbClr val="660033"/>
                </a:solidFill>
              </a:rPr>
              <a:t>永久保存價值之</a:t>
            </a:r>
            <a:r>
              <a:rPr lang="zh-TW" altLang="en-US" sz="2800" dirty="0" smtClean="0">
                <a:solidFill>
                  <a:srgbClr val="660033"/>
                </a:solidFill>
              </a:rPr>
              <a:t>檔案</a:t>
            </a:r>
            <a:endParaRPr lang="en-US" altLang="zh-TW" sz="2800" dirty="0" smtClean="0">
              <a:solidFill>
                <a:srgbClr val="660033"/>
              </a:solidFill>
            </a:endParaRPr>
          </a:p>
          <a:p>
            <a:pPr marL="393700" lvl="1" indent="0">
              <a:lnSpc>
                <a:spcPct val="110000"/>
              </a:lnSpc>
              <a:buNone/>
            </a:pPr>
            <a:r>
              <a:rPr lang="en-US" altLang="zh-TW" sz="2800" dirty="0" smtClean="0">
                <a:solidFill>
                  <a:srgbClr val="660033"/>
                </a:solidFill>
              </a:rPr>
              <a:t>- </a:t>
            </a:r>
            <a:r>
              <a:rPr lang="zh-TW" altLang="en-US" sz="2800" dirty="0" smtClean="0">
                <a:solidFill>
                  <a:srgbClr val="660033"/>
                </a:solidFill>
              </a:rPr>
              <a:t>必要時辦理檔案保存價值鑑定</a:t>
            </a:r>
          </a:p>
          <a:p>
            <a:pPr lvl="2" eaLnBrk="1" hangingPunct="1"/>
            <a:r>
              <a:rPr lang="zh-TW" altLang="en-US" sz="2000" dirty="0"/>
              <a:t>檔案保存年限區分表之清理處置列屬「屆期後鑑定」者</a:t>
            </a:r>
          </a:p>
          <a:p>
            <a:pPr lvl="2" eaLnBrk="1" hangingPunct="1"/>
            <a:r>
              <a:rPr lang="zh-TW" altLang="en-US" sz="2000" dirty="0">
                <a:latin typeface="Times New Roman" pitchFamily="18" charset="0"/>
              </a:rPr>
              <a:t>保存年限</a:t>
            </a:r>
            <a:r>
              <a:rPr lang="en-US" altLang="zh-TW" sz="2000" dirty="0">
                <a:latin typeface="Times New Roman" pitchFamily="18" charset="0"/>
              </a:rPr>
              <a:t>10</a:t>
            </a:r>
            <a:r>
              <a:rPr lang="zh-TW" altLang="en-US" sz="2000" dirty="0">
                <a:latin typeface="Times New Roman" pitchFamily="18" charset="0"/>
              </a:rPr>
              <a:t>年或產生時間已逾</a:t>
            </a:r>
            <a:r>
              <a:rPr lang="en-US" altLang="zh-TW" sz="2000" dirty="0">
                <a:latin typeface="Times New Roman" pitchFamily="18" charset="0"/>
              </a:rPr>
              <a:t>30</a:t>
            </a:r>
            <a:r>
              <a:rPr lang="zh-TW" altLang="en-US" sz="2000" dirty="0">
                <a:latin typeface="Times New Roman" pitchFamily="18" charset="0"/>
              </a:rPr>
              <a:t>年以上者</a:t>
            </a:r>
            <a:r>
              <a:rPr lang="en-US" altLang="zh-TW" sz="2000" dirty="0">
                <a:latin typeface="Times New Roman" pitchFamily="18" charset="0"/>
              </a:rPr>
              <a:t>(</a:t>
            </a:r>
            <a:r>
              <a:rPr lang="zh-TW" altLang="en-US" sz="2000" dirty="0"/>
              <a:t>非屬基準適用者）</a:t>
            </a:r>
          </a:p>
          <a:p>
            <a:pPr marL="393700" lvl="1" indent="0">
              <a:lnSpc>
                <a:spcPct val="110000"/>
              </a:lnSpc>
              <a:buNone/>
            </a:pPr>
            <a:endParaRPr lang="en-US" altLang="zh-TW" sz="2800" dirty="0" smtClean="0">
              <a:solidFill>
                <a:srgbClr val="660033"/>
              </a:solidFill>
            </a:endParaRPr>
          </a:p>
          <a:p>
            <a:pPr lvl="1">
              <a:lnSpc>
                <a:spcPct val="110000"/>
              </a:lnSpc>
              <a:buFontTx/>
              <a:buChar char="-"/>
            </a:pPr>
            <a:endParaRPr lang="en-US" altLang="zh-TW" sz="2800" dirty="0" smtClean="0">
              <a:solidFill>
                <a:srgbClr val="660033"/>
              </a:solidFill>
            </a:endParaRPr>
          </a:p>
          <a:p>
            <a:pPr lvl="1">
              <a:lnSpc>
                <a:spcPct val="110000"/>
              </a:lnSpc>
              <a:buFontTx/>
              <a:buChar char="-"/>
            </a:pPr>
            <a:endParaRPr lang="zh-TW" altLang="en-US" sz="2800" dirty="0"/>
          </a:p>
        </p:txBody>
      </p:sp>
      <p:sp>
        <p:nvSpPr>
          <p:cNvPr id="5" name="Rectangle 4"/>
          <p:cNvSpPr txBox="1">
            <a:spLocks noChangeArrowheads="1"/>
          </p:cNvSpPr>
          <p:nvPr/>
        </p:nvSpPr>
        <p:spPr>
          <a:xfrm>
            <a:off x="1043608" y="4664936"/>
            <a:ext cx="6624736" cy="1297013"/>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44513" lvl="1" eaLnBrk="1" hangingPunct="1"/>
            <a:endParaRPr lang="zh-TW" altLang="en-US" dirty="0" smtClean="0">
              <a:solidFill>
                <a:srgbClr val="990000"/>
              </a:solidFill>
            </a:endParaRPr>
          </a:p>
        </p:txBody>
      </p:sp>
      <p:sp>
        <p:nvSpPr>
          <p:cNvPr id="6" name="圓角矩形 5"/>
          <p:cNvSpPr/>
          <p:nvPr/>
        </p:nvSpPr>
        <p:spPr>
          <a:xfrm>
            <a:off x="5076056" y="2060848"/>
            <a:ext cx="3744416" cy="208823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zh-TW" altLang="en-US" sz="2000" dirty="0" smtClean="0">
                <a:latin typeface="標楷體" pitchFamily="65" charset="-120"/>
                <a:ea typeface="標楷體" pitchFamily="65" charset="-120"/>
              </a:rPr>
              <a:t>亦需考量：</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★有無未逾法令規定保存年限</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★涉內外在使用需求</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★影響民眾重大權益</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★未了案件</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4250683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772400" cy="914400"/>
          </a:xfrm>
        </p:spPr>
        <p:txBody>
          <a:bodyPr/>
          <a:lstStyle/>
          <a:p>
            <a:pPr eaLnBrk="1" hangingPunct="1"/>
            <a:r>
              <a:rPr lang="zh-TW" altLang="en-US" dirty="0" smtClean="0"/>
              <a:t>銷毀目錄送審作業</a:t>
            </a:r>
          </a:p>
        </p:txBody>
      </p:sp>
      <p:sp>
        <p:nvSpPr>
          <p:cNvPr id="49155" name="Rectangle 3"/>
          <p:cNvSpPr>
            <a:spLocks noGrp="1" noChangeArrowheads="1"/>
          </p:cNvSpPr>
          <p:nvPr>
            <p:ph idx="1"/>
          </p:nvPr>
        </p:nvSpPr>
        <p:spPr>
          <a:xfrm>
            <a:off x="683568" y="1340768"/>
            <a:ext cx="7772400" cy="5181600"/>
          </a:xfrm>
        </p:spPr>
        <p:txBody>
          <a:bodyPr/>
          <a:lstStyle/>
          <a:p>
            <a:pPr eaLnBrk="1" hangingPunct="1">
              <a:lnSpc>
                <a:spcPct val="90000"/>
              </a:lnSpc>
            </a:pPr>
            <a:r>
              <a:rPr lang="zh-TW" altLang="en-US" dirty="0" smtClean="0">
                <a:solidFill>
                  <a:srgbClr val="000099"/>
                </a:solidFill>
              </a:rPr>
              <a:t>檔案銷毀目錄得先提供史政機關檢選</a:t>
            </a:r>
          </a:p>
          <a:p>
            <a:pPr marL="393700" lvl="1" indent="0" eaLnBrk="1" hangingPunct="1">
              <a:lnSpc>
                <a:spcPct val="90000"/>
              </a:lnSpc>
              <a:buNone/>
            </a:pPr>
            <a:r>
              <a:rPr lang="en-US" altLang="zh-TW" dirty="0" smtClean="0">
                <a:solidFill>
                  <a:srgbClr val="660033"/>
                </a:solidFill>
              </a:rPr>
              <a:t>- </a:t>
            </a:r>
            <a:r>
              <a:rPr lang="zh-TW" altLang="en-US" dirty="0" smtClean="0">
                <a:solidFill>
                  <a:srgbClr val="660033"/>
                </a:solidFill>
              </a:rPr>
              <a:t>作為史料研究及文獻編纂參考</a:t>
            </a:r>
          </a:p>
          <a:p>
            <a:pPr marL="393700" lvl="1" indent="0" eaLnBrk="1" hangingPunct="1">
              <a:lnSpc>
                <a:spcPct val="90000"/>
              </a:lnSpc>
              <a:buNone/>
            </a:pPr>
            <a:r>
              <a:rPr lang="en-US" altLang="zh-TW" dirty="0" smtClean="0">
                <a:solidFill>
                  <a:srgbClr val="660033"/>
                </a:solidFill>
              </a:rPr>
              <a:t>- </a:t>
            </a:r>
            <a:r>
              <a:rPr lang="zh-TW" altLang="en-US" dirty="0" smtClean="0">
                <a:solidFill>
                  <a:srgbClr val="660033"/>
                </a:solidFill>
              </a:rPr>
              <a:t>充分發揮檔案功能</a:t>
            </a:r>
          </a:p>
          <a:p>
            <a:pPr eaLnBrk="1" hangingPunct="1">
              <a:lnSpc>
                <a:spcPct val="90000"/>
              </a:lnSpc>
            </a:pPr>
            <a:r>
              <a:rPr lang="zh-TW" altLang="en-US" dirty="0" smtClean="0">
                <a:solidFill>
                  <a:srgbClr val="000099"/>
                </a:solidFill>
              </a:rPr>
              <a:t>送上級機關</a:t>
            </a:r>
          </a:p>
          <a:p>
            <a:pPr marL="393700" lvl="1" indent="0" eaLnBrk="1" hangingPunct="1">
              <a:lnSpc>
                <a:spcPct val="90000"/>
              </a:lnSpc>
              <a:buNone/>
            </a:pPr>
            <a:r>
              <a:rPr lang="en-US" altLang="zh-TW" dirty="0" smtClean="0">
                <a:solidFill>
                  <a:srgbClr val="660033"/>
                </a:solidFill>
              </a:rPr>
              <a:t>- </a:t>
            </a:r>
            <a:r>
              <a:rPr lang="zh-TW" altLang="en-US" dirty="0" smtClean="0">
                <a:solidFill>
                  <a:srgbClr val="660033"/>
                </a:solidFill>
              </a:rPr>
              <a:t>目錄及計畫之記載是否符規定</a:t>
            </a:r>
          </a:p>
          <a:p>
            <a:pPr marL="393700" lvl="1" indent="0" eaLnBrk="1" hangingPunct="1">
              <a:lnSpc>
                <a:spcPct val="90000"/>
              </a:lnSpc>
              <a:buNone/>
            </a:pPr>
            <a:r>
              <a:rPr lang="en-US" altLang="zh-TW" dirty="0" smtClean="0">
                <a:solidFill>
                  <a:srgbClr val="660033"/>
                </a:solidFill>
              </a:rPr>
              <a:t>- </a:t>
            </a:r>
            <a:r>
              <a:rPr lang="zh-TW" altLang="en-US" dirty="0" smtClean="0">
                <a:solidFill>
                  <a:srgbClr val="660033"/>
                </a:solidFill>
              </a:rPr>
              <a:t>擬銷毀檔案是否具永久保存價值，移轉或由機關續</a:t>
            </a:r>
            <a:endParaRPr lang="en-US" altLang="zh-TW" dirty="0" smtClean="0">
              <a:solidFill>
                <a:srgbClr val="660033"/>
              </a:solidFill>
            </a:endParaRPr>
          </a:p>
          <a:p>
            <a:pPr marL="393700" lvl="1" indent="0" eaLnBrk="1" hangingPunct="1">
              <a:lnSpc>
                <a:spcPct val="90000"/>
              </a:lnSpc>
              <a:buNone/>
            </a:pPr>
            <a:r>
              <a:rPr lang="zh-TW" altLang="en-US" dirty="0" smtClean="0">
                <a:solidFill>
                  <a:srgbClr val="660033"/>
                </a:solidFill>
              </a:rPr>
              <a:t>  管建議</a:t>
            </a:r>
          </a:p>
          <a:p>
            <a:pPr marL="393700" lvl="1" indent="0" eaLnBrk="1" hangingPunct="1">
              <a:lnSpc>
                <a:spcPct val="90000"/>
              </a:lnSpc>
              <a:buNone/>
            </a:pPr>
            <a:r>
              <a:rPr lang="en-US" altLang="zh-TW" dirty="0" smtClean="0">
                <a:solidFill>
                  <a:srgbClr val="660033"/>
                </a:solidFill>
              </a:rPr>
              <a:t>- </a:t>
            </a:r>
            <a:r>
              <a:rPr lang="zh-TW" altLang="en-US" dirty="0" smtClean="0">
                <a:solidFill>
                  <a:srgbClr val="660033"/>
                </a:solidFill>
              </a:rPr>
              <a:t>檔案有無涉及未了案件或影響民眾重大權益</a:t>
            </a:r>
          </a:p>
          <a:p>
            <a:pPr eaLnBrk="1" hangingPunct="1">
              <a:lnSpc>
                <a:spcPct val="90000"/>
              </a:lnSpc>
            </a:pPr>
            <a:r>
              <a:rPr lang="zh-TW" altLang="en-US" dirty="0" smtClean="0">
                <a:solidFill>
                  <a:srgbClr val="000099"/>
                </a:solidFill>
              </a:rPr>
              <a:t>函送檔案管理局</a:t>
            </a:r>
          </a:p>
          <a:p>
            <a:pPr eaLnBrk="1" hangingPunct="1">
              <a:lnSpc>
                <a:spcPct val="90000"/>
              </a:lnSpc>
            </a:pPr>
            <a:r>
              <a:rPr lang="zh-TW" altLang="en-US" dirty="0" smtClean="0">
                <a:solidFill>
                  <a:srgbClr val="000099"/>
                </a:solidFill>
              </a:rPr>
              <a:t>函送資料</a:t>
            </a:r>
          </a:p>
          <a:p>
            <a:pPr marL="393700" lvl="1" indent="0" eaLnBrk="1" hangingPunct="1">
              <a:lnSpc>
                <a:spcPct val="90000"/>
              </a:lnSpc>
              <a:buNone/>
            </a:pPr>
            <a:r>
              <a:rPr lang="en-US" altLang="zh-TW" dirty="0" smtClean="0">
                <a:solidFill>
                  <a:srgbClr val="660033"/>
                </a:solidFill>
              </a:rPr>
              <a:t>- </a:t>
            </a:r>
            <a:r>
              <a:rPr lang="zh-TW" altLang="en-US" dirty="0" smtClean="0">
                <a:solidFill>
                  <a:srgbClr val="660033"/>
                </a:solidFill>
              </a:rPr>
              <a:t>檔案銷毀計畫及檔案銷毀目錄</a:t>
            </a:r>
          </a:p>
          <a:p>
            <a:pPr marL="393700" lvl="1" indent="0" eaLnBrk="1" hangingPunct="1">
              <a:lnSpc>
                <a:spcPct val="90000"/>
              </a:lnSpc>
              <a:buNone/>
            </a:pPr>
            <a:r>
              <a:rPr lang="en-US" altLang="zh-TW" dirty="0" smtClean="0">
                <a:solidFill>
                  <a:srgbClr val="660033"/>
                </a:solidFill>
              </a:rPr>
              <a:t>- </a:t>
            </a:r>
            <a:r>
              <a:rPr lang="zh-TW" altLang="en-US" dirty="0" smtClean="0">
                <a:solidFill>
                  <a:srgbClr val="660033"/>
                </a:solidFill>
              </a:rPr>
              <a:t>辦理檔案鑑定者：檔案鑑定報告</a:t>
            </a:r>
          </a:p>
        </p:txBody>
      </p:sp>
    </p:spTree>
    <p:extLst>
      <p:ext uri="{BB962C8B-B14F-4D97-AF65-F5344CB8AC3E}">
        <p14:creationId xmlns:p14="http://schemas.microsoft.com/office/powerpoint/2010/main" val="24115309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29" y="-178375"/>
            <a:ext cx="10236767" cy="7237543"/>
          </a:xfrm>
          <a:prstGeom prst="rect">
            <a:avLst/>
          </a:prstGeom>
        </p:spPr>
      </p:pic>
    </p:spTree>
    <p:extLst>
      <p:ext uri="{BB962C8B-B14F-4D97-AF65-F5344CB8AC3E}">
        <p14:creationId xmlns:p14="http://schemas.microsoft.com/office/powerpoint/2010/main" val="1714833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432"/>
            <a:ext cx="4848706" cy="6858000"/>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8" y="0"/>
            <a:ext cx="4848706" cy="6858000"/>
          </a:xfrm>
          <a:prstGeom prst="rect">
            <a:avLst/>
          </a:prstGeom>
        </p:spPr>
      </p:pic>
    </p:spTree>
    <p:extLst>
      <p:ext uri="{BB962C8B-B14F-4D97-AF65-F5344CB8AC3E}">
        <p14:creationId xmlns:p14="http://schemas.microsoft.com/office/powerpoint/2010/main" val="1102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539750" y="549274"/>
            <a:ext cx="7326313" cy="863501"/>
          </a:xfrm>
        </p:spPr>
        <p:txBody>
          <a:bodyPr>
            <a:normAutofit/>
          </a:bodyPr>
          <a:lstStyle/>
          <a:p>
            <a:pPr eaLnBrk="1" fontAlgn="auto" hangingPunct="1">
              <a:spcAft>
                <a:spcPts val="0"/>
              </a:spcAft>
              <a:defRPr/>
            </a:pPr>
            <a:r>
              <a:rPr lang="zh-TW" altLang="en-US" dirty="0"/>
              <a:t>銷毀目錄送審作業程序</a:t>
            </a:r>
            <a:endParaRPr lang="zh-TW" altLang="en-US" sz="2800" dirty="0"/>
          </a:p>
        </p:txBody>
      </p:sp>
      <p:sp>
        <p:nvSpPr>
          <p:cNvPr id="38915" name="Rectangle 3"/>
          <p:cNvSpPr>
            <a:spLocks noGrp="1" noChangeArrowheads="1"/>
          </p:cNvSpPr>
          <p:nvPr>
            <p:ph idx="1"/>
          </p:nvPr>
        </p:nvSpPr>
        <p:spPr>
          <a:xfrm>
            <a:off x="755576" y="1146137"/>
            <a:ext cx="7993063" cy="5523223"/>
          </a:xfrm>
        </p:spPr>
        <p:txBody>
          <a:bodyPr/>
          <a:lstStyle/>
          <a:p>
            <a:pPr lvl="2" indent="0" eaLnBrk="1" hangingPunct="1">
              <a:buClr>
                <a:srgbClr val="CC0099"/>
              </a:buClr>
              <a:buNone/>
            </a:pPr>
            <a:endParaRPr lang="en-US" altLang="zh-TW" dirty="0" smtClean="0">
              <a:solidFill>
                <a:srgbClr val="CC0099"/>
              </a:solidFill>
              <a:latin typeface="Arial" charset="0"/>
            </a:endParaRPr>
          </a:p>
          <a:p>
            <a:pPr marL="1177925" lvl="2" indent="-263525" eaLnBrk="1" hangingPunct="1">
              <a:buClr>
                <a:srgbClr val="CC0099"/>
              </a:buClr>
              <a:buFont typeface="標楷體" pitchFamily="65" charset="-120"/>
              <a:buChar char="–"/>
            </a:pPr>
            <a:endParaRPr lang="zh-TW" altLang="en-US" sz="1800" dirty="0" smtClean="0">
              <a:solidFill>
                <a:srgbClr val="CC0099"/>
              </a:solidFill>
              <a:latin typeface="Arial" charset="0"/>
            </a:endParaRPr>
          </a:p>
        </p:txBody>
      </p:sp>
      <p:sp>
        <p:nvSpPr>
          <p:cNvPr id="2" name="流程圖: 程序 1"/>
          <p:cNvSpPr/>
          <p:nvPr/>
        </p:nvSpPr>
        <p:spPr>
          <a:xfrm>
            <a:off x="931474" y="1770827"/>
            <a:ext cx="2339305" cy="40519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zh-TW" altLang="en-US" dirty="0" smtClean="0">
                <a:solidFill>
                  <a:prstClr val="white"/>
                </a:solidFill>
                <a:sym typeface="Wingdings" pitchFamily="2" charset="2"/>
              </a:rPr>
              <a:t>中央一、二級機關</a:t>
            </a:r>
            <a:endParaRPr lang="zh-TW" altLang="en-US" dirty="0">
              <a:solidFill>
                <a:prstClr val="white"/>
              </a:solidFill>
              <a:sym typeface="Wingdings" pitchFamily="2" charset="2"/>
            </a:endParaRPr>
          </a:p>
        </p:txBody>
      </p:sp>
      <p:sp>
        <p:nvSpPr>
          <p:cNvPr id="11" name="流程圖: 程序 10"/>
          <p:cNvSpPr/>
          <p:nvPr/>
        </p:nvSpPr>
        <p:spPr>
          <a:xfrm>
            <a:off x="931474" y="2342754"/>
            <a:ext cx="2339305" cy="936104"/>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zh-TW" altLang="en-US" dirty="0" smtClean="0">
                <a:solidFill>
                  <a:prstClr val="white"/>
                </a:solidFill>
                <a:sym typeface="Wingdings" pitchFamily="2" charset="2"/>
              </a:rPr>
              <a:t>省政府、省諮議會、直轄市政府及議會、縣（市）政府及議會</a:t>
            </a:r>
            <a:endParaRPr lang="zh-TW" altLang="en-US" dirty="0">
              <a:solidFill>
                <a:prstClr val="white"/>
              </a:solidFill>
              <a:sym typeface="Wingdings" pitchFamily="2" charset="2"/>
            </a:endParaRPr>
          </a:p>
        </p:txBody>
      </p:sp>
      <p:sp>
        <p:nvSpPr>
          <p:cNvPr id="5" name="文字方塊 4"/>
          <p:cNvSpPr txBox="1"/>
          <p:nvPr/>
        </p:nvSpPr>
        <p:spPr>
          <a:xfrm>
            <a:off x="4367256" y="1895374"/>
            <a:ext cx="2055753" cy="369332"/>
          </a:xfrm>
          <a:prstGeom prst="rect">
            <a:avLst/>
          </a:prstGeom>
          <a:noFill/>
        </p:spPr>
        <p:txBody>
          <a:bodyPr wrap="square" rtlCol="0">
            <a:spAutoFit/>
          </a:bodyPr>
          <a:lstStyle/>
          <a:p>
            <a:pPr eaLnBrk="0" hangingPunct="0"/>
            <a:r>
              <a:rPr lang="zh-TW" altLang="en-US" b="1" dirty="0" smtClean="0">
                <a:solidFill>
                  <a:srgbClr val="000099"/>
                </a:solidFill>
                <a:latin typeface="標楷體" pitchFamily="65" charset="-120"/>
                <a:ea typeface="標楷體"/>
                <a:sym typeface="Wingdings" pitchFamily="2" charset="2"/>
              </a:rPr>
              <a:t>由各該機關送交</a:t>
            </a:r>
            <a:endParaRPr lang="zh-TW" altLang="en-US" b="1" dirty="0">
              <a:solidFill>
                <a:srgbClr val="000099"/>
              </a:solidFill>
              <a:latin typeface="標楷體" pitchFamily="65" charset="-120"/>
              <a:ea typeface="標楷體"/>
              <a:sym typeface="Wingdings" pitchFamily="2" charset="2"/>
            </a:endParaRPr>
          </a:p>
        </p:txBody>
      </p:sp>
      <p:sp>
        <p:nvSpPr>
          <p:cNvPr id="10" name="向右箭號 9"/>
          <p:cNvSpPr/>
          <p:nvPr/>
        </p:nvSpPr>
        <p:spPr>
          <a:xfrm>
            <a:off x="3651754" y="2180978"/>
            <a:ext cx="3473514" cy="396575"/>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endParaRPr lang="zh-TW" altLang="en-US">
              <a:solidFill>
                <a:prstClr val="white"/>
              </a:solidFill>
              <a:sym typeface="Wingdings" pitchFamily="2" charset="2"/>
            </a:endParaRPr>
          </a:p>
        </p:txBody>
      </p:sp>
      <p:sp>
        <p:nvSpPr>
          <p:cNvPr id="12" name="流程圖: 程序 11"/>
          <p:cNvSpPr/>
          <p:nvPr/>
        </p:nvSpPr>
        <p:spPr>
          <a:xfrm>
            <a:off x="948614" y="3632954"/>
            <a:ext cx="2339305" cy="410355"/>
          </a:xfrm>
          <a:prstGeom prst="flowChartProcess">
            <a:avLst/>
          </a:prstGeom>
          <a:solidFill>
            <a:srgbClr val="CC0099"/>
          </a:solidFill>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zh-TW" altLang="en-US" dirty="0" smtClean="0">
                <a:solidFill>
                  <a:prstClr val="white"/>
                </a:solidFill>
                <a:sym typeface="Wingdings" pitchFamily="2" charset="2"/>
              </a:rPr>
              <a:t>中央三級以下機關</a:t>
            </a:r>
            <a:endParaRPr lang="en-US" altLang="zh-TW" dirty="0" smtClean="0">
              <a:solidFill>
                <a:prstClr val="white"/>
              </a:solidFill>
              <a:sym typeface="Wingdings" pitchFamily="2" charset="2"/>
            </a:endParaRPr>
          </a:p>
        </p:txBody>
      </p:sp>
      <p:sp>
        <p:nvSpPr>
          <p:cNvPr id="15" name="流程圖: 程序 14"/>
          <p:cNvSpPr/>
          <p:nvPr/>
        </p:nvSpPr>
        <p:spPr>
          <a:xfrm>
            <a:off x="915450" y="4521769"/>
            <a:ext cx="2339305" cy="576064"/>
          </a:xfrm>
          <a:prstGeom prst="flowChartProcess">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zh-TW" altLang="en-US" dirty="0" smtClean="0">
                <a:solidFill>
                  <a:prstClr val="white"/>
                </a:solidFill>
                <a:sym typeface="Wingdings" pitchFamily="2" charset="2"/>
              </a:rPr>
              <a:t>省政府及直轄市政府所屬機關</a:t>
            </a:r>
            <a:endParaRPr lang="en-US" altLang="zh-TW" dirty="0" smtClean="0">
              <a:solidFill>
                <a:prstClr val="white"/>
              </a:solidFill>
              <a:sym typeface="Wingdings" pitchFamily="2" charset="2"/>
            </a:endParaRPr>
          </a:p>
        </p:txBody>
      </p:sp>
      <p:sp>
        <p:nvSpPr>
          <p:cNvPr id="16" name="向右箭號 15"/>
          <p:cNvSpPr/>
          <p:nvPr/>
        </p:nvSpPr>
        <p:spPr>
          <a:xfrm>
            <a:off x="3651754" y="3674790"/>
            <a:ext cx="3473514" cy="410355"/>
          </a:xfrm>
          <a:prstGeom prst="rightArrow">
            <a:avLst/>
          </a:prstGeom>
          <a:solidFill>
            <a:srgbClr val="CC0099"/>
          </a:solidFill>
        </p:spPr>
        <p:style>
          <a:lnRef idx="0">
            <a:schemeClr val="accent3"/>
          </a:lnRef>
          <a:fillRef idx="3">
            <a:schemeClr val="accent3"/>
          </a:fillRef>
          <a:effectRef idx="3">
            <a:schemeClr val="accent3"/>
          </a:effectRef>
          <a:fontRef idx="minor">
            <a:schemeClr val="lt1"/>
          </a:fontRef>
        </p:style>
        <p:txBody>
          <a:bodyPr rtlCol="0" anchor="ctr"/>
          <a:lstStyle/>
          <a:p>
            <a:pPr algn="ctr" eaLnBrk="0" hangingPunct="0"/>
            <a:endParaRPr lang="zh-TW" altLang="en-US">
              <a:solidFill>
                <a:prstClr val="white"/>
              </a:solidFill>
              <a:sym typeface="Wingdings" pitchFamily="2" charset="2"/>
            </a:endParaRPr>
          </a:p>
        </p:txBody>
      </p:sp>
      <p:sp>
        <p:nvSpPr>
          <p:cNvPr id="17" name="文字方塊 16"/>
          <p:cNvSpPr txBox="1"/>
          <p:nvPr/>
        </p:nvSpPr>
        <p:spPr>
          <a:xfrm>
            <a:off x="3668495" y="3400066"/>
            <a:ext cx="3255235" cy="369332"/>
          </a:xfrm>
          <a:prstGeom prst="rect">
            <a:avLst/>
          </a:prstGeom>
          <a:noFill/>
        </p:spPr>
        <p:txBody>
          <a:bodyPr wrap="square" rtlCol="0">
            <a:spAutoFit/>
          </a:bodyPr>
          <a:lstStyle/>
          <a:p>
            <a:pPr algn="ctr" eaLnBrk="0" hangingPunct="0"/>
            <a:r>
              <a:rPr lang="zh-TW" altLang="en-US" b="1" dirty="0" smtClean="0">
                <a:solidFill>
                  <a:srgbClr val="000099"/>
                </a:solidFill>
                <a:latin typeface="標楷體" pitchFamily="65" charset="-120"/>
                <a:ea typeface="標楷體"/>
                <a:sym typeface="Wingdings" pitchFamily="2" charset="2"/>
              </a:rPr>
              <a:t>由上級中央二級機關彙整送交</a:t>
            </a:r>
            <a:endParaRPr lang="zh-TW" altLang="en-US" b="1" dirty="0">
              <a:solidFill>
                <a:srgbClr val="000099"/>
              </a:solidFill>
              <a:latin typeface="標楷體" pitchFamily="65" charset="-120"/>
              <a:ea typeface="標楷體"/>
              <a:sym typeface="Wingdings" pitchFamily="2" charset="2"/>
            </a:endParaRPr>
          </a:p>
        </p:txBody>
      </p:sp>
      <p:sp>
        <p:nvSpPr>
          <p:cNvPr id="18" name="向右箭號 17"/>
          <p:cNvSpPr/>
          <p:nvPr/>
        </p:nvSpPr>
        <p:spPr>
          <a:xfrm>
            <a:off x="3642600" y="4630303"/>
            <a:ext cx="3482526" cy="410355"/>
          </a:xfrm>
          <a:prstGeom prst="rightArrow">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eaLnBrk="0" hangingPunct="0"/>
            <a:endParaRPr lang="zh-TW" altLang="en-US">
              <a:solidFill>
                <a:prstClr val="white"/>
              </a:solidFill>
              <a:sym typeface="Wingdings" pitchFamily="2" charset="2"/>
            </a:endParaRPr>
          </a:p>
        </p:txBody>
      </p:sp>
      <p:sp>
        <p:nvSpPr>
          <p:cNvPr id="19" name="文字方塊 18"/>
          <p:cNvSpPr txBox="1"/>
          <p:nvPr/>
        </p:nvSpPr>
        <p:spPr>
          <a:xfrm>
            <a:off x="3553054" y="4332142"/>
            <a:ext cx="3482526" cy="369332"/>
          </a:xfrm>
          <a:prstGeom prst="rect">
            <a:avLst/>
          </a:prstGeom>
          <a:noFill/>
        </p:spPr>
        <p:txBody>
          <a:bodyPr wrap="square" rtlCol="0">
            <a:spAutoFit/>
          </a:bodyPr>
          <a:lstStyle/>
          <a:p>
            <a:pPr algn="ctr" eaLnBrk="0" hangingPunct="0"/>
            <a:r>
              <a:rPr lang="zh-TW" altLang="en-US" b="1" dirty="0" smtClean="0">
                <a:solidFill>
                  <a:srgbClr val="000099"/>
                </a:solidFill>
                <a:latin typeface="標楷體" pitchFamily="65" charset="-120"/>
                <a:ea typeface="標楷體"/>
                <a:sym typeface="Wingdings" pitchFamily="2" charset="2"/>
              </a:rPr>
              <a:t>由省政府及直轄市政府彙整送交</a:t>
            </a:r>
            <a:endParaRPr lang="zh-TW" altLang="en-US" b="1" dirty="0">
              <a:solidFill>
                <a:srgbClr val="000099"/>
              </a:solidFill>
              <a:latin typeface="標楷體" pitchFamily="65" charset="-120"/>
              <a:ea typeface="標楷體"/>
              <a:sym typeface="Wingdings" pitchFamily="2" charset="2"/>
            </a:endParaRPr>
          </a:p>
        </p:txBody>
      </p:sp>
      <p:sp>
        <p:nvSpPr>
          <p:cNvPr id="20" name="流程圖: 程序 19"/>
          <p:cNvSpPr/>
          <p:nvPr/>
        </p:nvSpPr>
        <p:spPr>
          <a:xfrm>
            <a:off x="894515" y="5457873"/>
            <a:ext cx="2339305" cy="576064"/>
          </a:xfrm>
          <a:prstGeom prst="flowChartProcess">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eaLnBrk="0" hangingPunct="0"/>
            <a:r>
              <a:rPr lang="zh-TW" altLang="en-US" dirty="0" smtClean="0">
                <a:solidFill>
                  <a:prstClr val="white"/>
                </a:solidFill>
                <a:sym typeface="Wingdings" pitchFamily="2" charset="2"/>
              </a:rPr>
              <a:t>縣（市）政府所屬機關及其他各地方機關</a:t>
            </a:r>
            <a:endParaRPr lang="en-US" altLang="zh-TW" dirty="0" smtClean="0">
              <a:solidFill>
                <a:prstClr val="white"/>
              </a:solidFill>
              <a:sym typeface="Wingdings" pitchFamily="2" charset="2"/>
            </a:endParaRPr>
          </a:p>
        </p:txBody>
      </p:sp>
      <p:sp>
        <p:nvSpPr>
          <p:cNvPr id="21" name="向右箭號 20"/>
          <p:cNvSpPr/>
          <p:nvPr/>
        </p:nvSpPr>
        <p:spPr>
          <a:xfrm>
            <a:off x="3668495" y="5623582"/>
            <a:ext cx="3457033" cy="410355"/>
          </a:xfrm>
          <a:prstGeom prst="rightArrow">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eaLnBrk="0" hangingPunct="0"/>
            <a:endParaRPr lang="zh-TW" altLang="en-US">
              <a:solidFill>
                <a:prstClr val="white"/>
              </a:solidFill>
              <a:sym typeface="Wingdings" pitchFamily="2" charset="2"/>
            </a:endParaRPr>
          </a:p>
        </p:txBody>
      </p:sp>
      <p:sp>
        <p:nvSpPr>
          <p:cNvPr id="22" name="文字方塊 21"/>
          <p:cNvSpPr txBox="1"/>
          <p:nvPr/>
        </p:nvSpPr>
        <p:spPr>
          <a:xfrm>
            <a:off x="3873236" y="5368317"/>
            <a:ext cx="2919913" cy="369332"/>
          </a:xfrm>
          <a:prstGeom prst="rect">
            <a:avLst/>
          </a:prstGeom>
          <a:noFill/>
        </p:spPr>
        <p:txBody>
          <a:bodyPr wrap="square" rtlCol="0">
            <a:spAutoFit/>
          </a:bodyPr>
          <a:lstStyle/>
          <a:p>
            <a:pPr algn="ctr" eaLnBrk="0" hangingPunct="0"/>
            <a:r>
              <a:rPr lang="zh-TW" altLang="en-US" b="1" dirty="0" smtClean="0">
                <a:solidFill>
                  <a:srgbClr val="000099"/>
                </a:solidFill>
                <a:latin typeface="標楷體" pitchFamily="65" charset="-120"/>
                <a:ea typeface="標楷體"/>
                <a:sym typeface="Wingdings" pitchFamily="2" charset="2"/>
              </a:rPr>
              <a:t>由縣（市）政府彙整送交</a:t>
            </a:r>
            <a:endParaRPr lang="zh-TW" altLang="en-US" b="1" dirty="0">
              <a:solidFill>
                <a:srgbClr val="000099"/>
              </a:solidFill>
              <a:latin typeface="標楷體" pitchFamily="65" charset="-120"/>
              <a:ea typeface="標楷體"/>
              <a:sym typeface="Wingdings" pitchFamily="2" charset="2"/>
            </a:endParaRPr>
          </a:p>
        </p:txBody>
      </p:sp>
      <p:pic>
        <p:nvPicPr>
          <p:cNvPr id="1026" name="Picture 2" descr="\\10.2.1.1\全局共用區\企劃組\0_綜合業務\2 識別系統\局徽\920430修正局徽\局徽(含色標)NEW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7491" y="3051547"/>
            <a:ext cx="1097067" cy="116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789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1026"/>
                                        </p:tgtEl>
                                        <p:attrNameLst>
                                          <p:attrName>style.visibility</p:attrName>
                                        </p:attrNameLst>
                                      </p:cBhvr>
                                      <p:to>
                                        <p:strVal val="visible"/>
                                      </p:to>
                                    </p:set>
                                    <p:anim calcmode="lin" valueType="num">
                                      <p:cBhvr>
                                        <p:cTn id="80" dur="1000" fill="hold"/>
                                        <p:tgtEl>
                                          <p:spTgt spid="1026"/>
                                        </p:tgtEl>
                                        <p:attrNameLst>
                                          <p:attrName>ppt_w</p:attrName>
                                        </p:attrNameLst>
                                      </p:cBhvr>
                                      <p:tavLst>
                                        <p:tav tm="0">
                                          <p:val>
                                            <p:fltVal val="0"/>
                                          </p:val>
                                        </p:tav>
                                        <p:tav tm="100000">
                                          <p:val>
                                            <p:strVal val="#ppt_w"/>
                                          </p:val>
                                        </p:tav>
                                      </p:tavLst>
                                    </p:anim>
                                    <p:anim calcmode="lin" valueType="num">
                                      <p:cBhvr>
                                        <p:cTn id="81" dur="1000" fill="hold"/>
                                        <p:tgtEl>
                                          <p:spTgt spid="1026"/>
                                        </p:tgtEl>
                                        <p:attrNameLst>
                                          <p:attrName>ppt_h</p:attrName>
                                        </p:attrNameLst>
                                      </p:cBhvr>
                                      <p:tavLst>
                                        <p:tav tm="0">
                                          <p:val>
                                            <p:fltVal val="0"/>
                                          </p:val>
                                        </p:tav>
                                        <p:tav tm="100000">
                                          <p:val>
                                            <p:strVal val="#ppt_h"/>
                                          </p:val>
                                        </p:tav>
                                      </p:tavLst>
                                    </p:anim>
                                    <p:anim calcmode="lin" valueType="num">
                                      <p:cBhvr>
                                        <p:cTn id="82" dur="1000" fill="hold"/>
                                        <p:tgtEl>
                                          <p:spTgt spid="1026"/>
                                        </p:tgtEl>
                                        <p:attrNameLst>
                                          <p:attrName>style.rotation</p:attrName>
                                        </p:attrNameLst>
                                      </p:cBhvr>
                                      <p:tavLst>
                                        <p:tav tm="0">
                                          <p:val>
                                            <p:fltVal val="90"/>
                                          </p:val>
                                        </p:tav>
                                        <p:tav tm="100000">
                                          <p:val>
                                            <p:fltVal val="0"/>
                                          </p:val>
                                        </p:tav>
                                      </p:tavLst>
                                    </p:anim>
                                    <p:animEffect transition="in" filter="fade">
                                      <p:cBhvr>
                                        <p:cTn id="8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5" grpId="0"/>
      <p:bldP spid="10" grpId="0" animBg="1"/>
      <p:bldP spid="12" grpId="0" animBg="1"/>
      <p:bldP spid="15" grpId="0" animBg="1"/>
      <p:bldP spid="16" grpId="0" animBg="1"/>
      <p:bldP spid="17" grpId="0"/>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33375"/>
            <a:ext cx="8229600" cy="1143000"/>
          </a:xfrm>
        </p:spPr>
        <p:txBody>
          <a:bodyPr/>
          <a:lstStyle/>
          <a:p>
            <a:pPr eaLnBrk="1" hangingPunct="1"/>
            <a:r>
              <a:rPr lang="zh-TW" altLang="en-US" dirty="0" smtClean="0"/>
              <a:t>執行檔案銷毀及續存作業</a:t>
            </a:r>
          </a:p>
        </p:txBody>
      </p:sp>
      <p:sp>
        <p:nvSpPr>
          <p:cNvPr id="50179" name="Rectangle 3"/>
          <p:cNvSpPr>
            <a:spLocks noGrp="1" noChangeArrowheads="1"/>
          </p:cNvSpPr>
          <p:nvPr>
            <p:ph idx="1"/>
          </p:nvPr>
        </p:nvSpPr>
        <p:spPr>
          <a:xfrm>
            <a:off x="683568" y="1628800"/>
            <a:ext cx="7772400" cy="5112568"/>
          </a:xfrm>
        </p:spPr>
        <p:txBody>
          <a:bodyPr/>
          <a:lstStyle/>
          <a:p>
            <a:pPr eaLnBrk="1" hangingPunct="1"/>
            <a:r>
              <a:rPr lang="zh-TW" altLang="en-US" sz="3600" dirty="0">
                <a:solidFill>
                  <a:srgbClr val="000099"/>
                </a:solidFill>
              </a:rPr>
              <a:t>續</a:t>
            </a:r>
            <a:r>
              <a:rPr lang="zh-TW" altLang="en-US" sz="3600" dirty="0" smtClean="0">
                <a:solidFill>
                  <a:srgbClr val="000099"/>
                </a:solidFill>
              </a:rPr>
              <a:t>存作業</a:t>
            </a:r>
            <a:endParaRPr lang="en-US" altLang="zh-TW" sz="3600" dirty="0" smtClean="0">
              <a:solidFill>
                <a:srgbClr val="000099"/>
              </a:solidFill>
            </a:endParaRPr>
          </a:p>
          <a:p>
            <a:pPr lvl="1" eaLnBrk="1" hangingPunct="1">
              <a:buClr>
                <a:srgbClr val="660033"/>
              </a:buClr>
              <a:buFontTx/>
              <a:buChar char="-"/>
            </a:pPr>
            <a:r>
              <a:rPr lang="zh-TW" altLang="en-US" sz="2800" dirty="0" smtClean="0">
                <a:solidFill>
                  <a:srgbClr val="660033"/>
                </a:solidFill>
              </a:rPr>
              <a:t>檔案銷毀目錄：註記</a:t>
            </a:r>
            <a:endParaRPr lang="en-US" altLang="zh-TW" sz="2800" dirty="0">
              <a:solidFill>
                <a:srgbClr val="660033"/>
              </a:solidFill>
            </a:endParaRPr>
          </a:p>
          <a:p>
            <a:pPr lvl="1" eaLnBrk="1" hangingPunct="1">
              <a:buClr>
                <a:srgbClr val="660033"/>
              </a:buClr>
              <a:buFontTx/>
              <a:buChar char="-"/>
            </a:pPr>
            <a:r>
              <a:rPr lang="zh-TW" altLang="en-US" sz="2800" dirty="0" smtClean="0">
                <a:solidFill>
                  <a:srgbClr val="660033"/>
                </a:solidFill>
              </a:rPr>
              <a:t>檔案管理資訊系統：修正保存年限</a:t>
            </a:r>
            <a:endParaRPr lang="en-US" altLang="zh-TW" sz="2800" dirty="0">
              <a:solidFill>
                <a:srgbClr val="660033"/>
              </a:solidFill>
            </a:endParaRPr>
          </a:p>
          <a:p>
            <a:pPr lvl="1" eaLnBrk="1" hangingPunct="1">
              <a:buClr>
                <a:srgbClr val="660033"/>
              </a:buClr>
              <a:buFontTx/>
              <a:buChar char="-"/>
            </a:pPr>
            <a:r>
              <a:rPr lang="zh-TW" altLang="en-US" sz="2800" dirty="0">
                <a:solidFill>
                  <a:srgbClr val="660033"/>
                </a:solidFill>
              </a:rPr>
              <a:t>列入</a:t>
            </a:r>
            <a:r>
              <a:rPr lang="zh-TW" altLang="en-US" sz="2800" dirty="0" smtClean="0">
                <a:solidFill>
                  <a:srgbClr val="660033"/>
                </a:solidFill>
              </a:rPr>
              <a:t>移轉：依規定辦理移轉</a:t>
            </a:r>
            <a:endParaRPr lang="en-US" altLang="zh-TW" sz="3600" dirty="0" smtClean="0">
              <a:solidFill>
                <a:srgbClr val="000099"/>
              </a:solidFill>
            </a:endParaRPr>
          </a:p>
          <a:p>
            <a:pPr eaLnBrk="1" hangingPunct="1"/>
            <a:r>
              <a:rPr lang="zh-TW" altLang="en-US" sz="3600" dirty="0" smtClean="0">
                <a:solidFill>
                  <a:srgbClr val="000099"/>
                </a:solidFill>
              </a:rPr>
              <a:t>銷毀作業</a:t>
            </a:r>
          </a:p>
          <a:p>
            <a:pPr lvl="1" eaLnBrk="1" hangingPunct="1">
              <a:buClr>
                <a:srgbClr val="660033"/>
              </a:buClr>
              <a:buFontTx/>
              <a:buChar char="-"/>
            </a:pPr>
            <a:r>
              <a:rPr lang="zh-TW" altLang="en-US" sz="2800" dirty="0" smtClean="0">
                <a:solidFill>
                  <a:srgbClr val="660033"/>
                </a:solidFill>
              </a:rPr>
              <a:t>妥善集中放置於安全場所</a:t>
            </a:r>
            <a:endParaRPr lang="en-US" altLang="zh-TW" sz="2800" dirty="0" smtClean="0">
              <a:solidFill>
                <a:srgbClr val="660033"/>
              </a:solidFill>
            </a:endParaRPr>
          </a:p>
          <a:p>
            <a:pPr lvl="1" eaLnBrk="1" hangingPunct="1">
              <a:buClr>
                <a:srgbClr val="660033"/>
              </a:buClr>
              <a:buFontTx/>
              <a:buChar char="-"/>
            </a:pPr>
            <a:r>
              <a:rPr lang="zh-TW" altLang="en-US" sz="2800" dirty="0">
                <a:solidFill>
                  <a:srgbClr val="660033"/>
                </a:solidFill>
              </a:rPr>
              <a:t>運送過程之安全</a:t>
            </a:r>
            <a:endParaRPr lang="en-US" altLang="zh-TW" sz="2800" dirty="0">
              <a:solidFill>
                <a:srgbClr val="660033"/>
              </a:solidFill>
            </a:endParaRPr>
          </a:p>
          <a:p>
            <a:pPr lvl="1" eaLnBrk="1" hangingPunct="1">
              <a:buClr>
                <a:srgbClr val="660033"/>
              </a:buClr>
              <a:buFontTx/>
              <a:buChar char="-"/>
            </a:pPr>
            <a:r>
              <a:rPr lang="zh-TW" altLang="en-US" sz="2800" dirty="0" smtClean="0">
                <a:solidFill>
                  <a:srgbClr val="660033"/>
                </a:solidFill>
              </a:rPr>
              <a:t>派員</a:t>
            </a:r>
            <a:r>
              <a:rPr lang="zh-TW" altLang="en-US" sz="2800" dirty="0">
                <a:solidFill>
                  <a:srgbClr val="660033"/>
                </a:solidFill>
              </a:rPr>
              <a:t>監</a:t>
            </a:r>
            <a:r>
              <a:rPr lang="zh-TW" altLang="en-US" sz="2800" dirty="0" smtClean="0">
                <a:solidFill>
                  <a:srgbClr val="660033"/>
                </a:solidFill>
              </a:rPr>
              <a:t>毀</a:t>
            </a:r>
            <a:endParaRPr lang="en-US" altLang="zh-TW" sz="2800" dirty="0" smtClean="0">
              <a:solidFill>
                <a:srgbClr val="660033"/>
              </a:solidFill>
            </a:endParaRPr>
          </a:p>
          <a:p>
            <a:pPr lvl="1" eaLnBrk="1" hangingPunct="1">
              <a:buClr>
                <a:srgbClr val="660033"/>
              </a:buClr>
              <a:buFontTx/>
              <a:buChar char="-"/>
            </a:pPr>
            <a:r>
              <a:rPr lang="zh-TW" altLang="en-US" sz="2800" dirty="0">
                <a:solidFill>
                  <a:srgbClr val="660033"/>
                </a:solidFill>
              </a:rPr>
              <a:t>銷毀方式：化為碎紙、溶為紙漿、焚化</a:t>
            </a:r>
            <a:r>
              <a:rPr lang="en-US" altLang="zh-TW" sz="2800" dirty="0">
                <a:solidFill>
                  <a:srgbClr val="660033"/>
                </a:solidFill>
              </a:rPr>
              <a:t>…</a:t>
            </a:r>
            <a:endParaRPr lang="zh-TW" altLang="zh-TW" sz="2800" dirty="0">
              <a:solidFill>
                <a:srgbClr val="660033"/>
              </a:solidFill>
            </a:endParaRPr>
          </a:p>
          <a:p>
            <a:pPr lvl="1" eaLnBrk="1" hangingPunct="1">
              <a:buClr>
                <a:srgbClr val="660033"/>
              </a:buClr>
              <a:buFontTx/>
              <a:buChar char="-"/>
            </a:pPr>
            <a:endParaRPr lang="zh-TW" altLang="en-US" sz="2800" dirty="0" smtClean="0">
              <a:solidFill>
                <a:srgbClr val="660033"/>
              </a:solidFill>
            </a:endParaRPr>
          </a:p>
        </p:txBody>
      </p:sp>
    </p:spTree>
    <p:extLst>
      <p:ext uri="{BB962C8B-B14F-4D97-AF65-F5344CB8AC3E}">
        <p14:creationId xmlns:p14="http://schemas.microsoft.com/office/powerpoint/2010/main" val="40012239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67544" y="404664"/>
            <a:ext cx="8440737" cy="990600"/>
          </a:xfrm>
        </p:spPr>
        <p:txBody>
          <a:bodyPr/>
          <a:lstStyle/>
          <a:p>
            <a:r>
              <a:rPr lang="zh-TW" altLang="en-US" dirty="0"/>
              <a:t>特殊狀況檔案之處理</a:t>
            </a:r>
          </a:p>
        </p:txBody>
      </p:sp>
      <p:sp>
        <p:nvSpPr>
          <p:cNvPr id="97283" name="Rectangle 3"/>
          <p:cNvSpPr>
            <a:spLocks noGrp="1" noChangeArrowheads="1"/>
          </p:cNvSpPr>
          <p:nvPr>
            <p:ph type="body" idx="1"/>
          </p:nvPr>
        </p:nvSpPr>
        <p:spPr>
          <a:xfrm>
            <a:off x="323528" y="1484784"/>
            <a:ext cx="8686800" cy="4724400"/>
          </a:xfrm>
        </p:spPr>
        <p:txBody>
          <a:bodyPr/>
          <a:lstStyle/>
          <a:p>
            <a:pPr>
              <a:lnSpc>
                <a:spcPct val="90000"/>
              </a:lnSpc>
            </a:pPr>
            <a:r>
              <a:rPr lang="zh-TW" altLang="en-US" dirty="0">
                <a:solidFill>
                  <a:srgbClr val="000099"/>
                </a:solidFill>
              </a:rPr>
              <a:t>檔案變質</a:t>
            </a:r>
          </a:p>
          <a:p>
            <a:pPr marL="393700" lvl="1" indent="0">
              <a:lnSpc>
                <a:spcPct val="90000"/>
              </a:lnSpc>
              <a:buNone/>
            </a:pPr>
            <a:r>
              <a:rPr lang="en-US" altLang="zh-TW" sz="2100" dirty="0" smtClean="0">
                <a:solidFill>
                  <a:srgbClr val="660033"/>
                </a:solidFill>
              </a:rPr>
              <a:t>- </a:t>
            </a:r>
            <a:r>
              <a:rPr lang="zh-TW" altLang="en-US" sz="2100" dirty="0" smtClean="0">
                <a:solidFill>
                  <a:srgbClr val="660033"/>
                </a:solidFill>
              </a:rPr>
              <a:t>照片</a:t>
            </a:r>
            <a:r>
              <a:rPr lang="zh-TW" altLang="en-US" sz="2100" dirty="0">
                <a:solidFill>
                  <a:srgbClr val="660033"/>
                </a:solidFill>
              </a:rPr>
              <a:t>之底片、幻燈片、電影片等檔案，因變質至軟化、膠黏化而</a:t>
            </a:r>
            <a:r>
              <a:rPr lang="zh-TW" altLang="en-US" sz="2100" dirty="0" smtClean="0">
                <a:solidFill>
                  <a:srgbClr val="660033"/>
                </a:solidFill>
              </a:rPr>
              <a:t>散</a:t>
            </a:r>
            <a:endParaRPr lang="en-US" altLang="zh-TW" sz="2100" dirty="0" smtClean="0">
              <a:solidFill>
                <a:srgbClr val="660033"/>
              </a:solidFill>
            </a:endParaRPr>
          </a:p>
          <a:p>
            <a:pPr marL="393700" lvl="1" indent="0">
              <a:lnSpc>
                <a:spcPct val="90000"/>
              </a:lnSpc>
              <a:buNone/>
            </a:pPr>
            <a:r>
              <a:rPr lang="zh-TW" altLang="en-US" sz="2100" dirty="0" smtClean="0">
                <a:solidFill>
                  <a:srgbClr val="660033"/>
                </a:solidFill>
              </a:rPr>
              <a:t>  發</a:t>
            </a:r>
            <a:r>
              <a:rPr lang="zh-TW" altLang="en-US" sz="2100" dirty="0">
                <a:solidFill>
                  <a:srgbClr val="660033"/>
                </a:solidFill>
              </a:rPr>
              <a:t>有毒物質者</a:t>
            </a:r>
          </a:p>
          <a:p>
            <a:pPr marL="393700" lvl="1" indent="0">
              <a:lnSpc>
                <a:spcPct val="90000"/>
              </a:lnSpc>
              <a:buNone/>
            </a:pPr>
            <a:r>
              <a:rPr lang="en-US" altLang="zh-TW" sz="2100" dirty="0" smtClean="0">
                <a:solidFill>
                  <a:srgbClr val="660033"/>
                </a:solidFill>
              </a:rPr>
              <a:t>- </a:t>
            </a:r>
            <a:r>
              <a:rPr lang="zh-TW" altLang="en-US" sz="2100" dirty="0" smtClean="0">
                <a:solidFill>
                  <a:srgbClr val="FF0000"/>
                </a:solidFill>
              </a:rPr>
              <a:t>逕行</a:t>
            </a:r>
            <a:r>
              <a:rPr lang="zh-TW" altLang="en-US" sz="2100" dirty="0">
                <a:solidFill>
                  <a:srgbClr val="FF0000"/>
                </a:solidFill>
              </a:rPr>
              <a:t>銷毀</a:t>
            </a:r>
            <a:r>
              <a:rPr lang="zh-TW" altLang="en-US" sz="2100" dirty="0"/>
              <a:t>後函送檔案管理局備查</a:t>
            </a:r>
          </a:p>
          <a:p>
            <a:pPr>
              <a:lnSpc>
                <a:spcPct val="90000"/>
              </a:lnSpc>
            </a:pPr>
            <a:r>
              <a:rPr lang="zh-TW" altLang="en-US" dirty="0">
                <a:solidFill>
                  <a:srgbClr val="000099"/>
                </a:solidFill>
              </a:rPr>
              <a:t>遇戰爭、暴動或事變</a:t>
            </a:r>
          </a:p>
          <a:p>
            <a:pPr marL="393700" lvl="1" indent="0">
              <a:lnSpc>
                <a:spcPct val="90000"/>
              </a:lnSpc>
              <a:buNone/>
            </a:pPr>
            <a:r>
              <a:rPr lang="en-US" altLang="zh-TW" sz="2100" dirty="0" smtClean="0">
                <a:solidFill>
                  <a:srgbClr val="660033"/>
                </a:solidFill>
              </a:rPr>
              <a:t>- </a:t>
            </a:r>
            <a:r>
              <a:rPr lang="zh-TW" altLang="en-US" sz="2100" dirty="0" smtClean="0">
                <a:solidFill>
                  <a:srgbClr val="660033"/>
                </a:solidFill>
              </a:rPr>
              <a:t>駐</a:t>
            </a:r>
            <a:r>
              <a:rPr lang="zh-TW" altLang="en-US" sz="2100" dirty="0">
                <a:solidFill>
                  <a:srgbClr val="660033"/>
                </a:solidFill>
              </a:rPr>
              <a:t>外館或單位遇事，為保護國家安全或利益，而須即時銷毀檔案</a:t>
            </a:r>
          </a:p>
          <a:p>
            <a:pPr marL="393700" lvl="1" indent="0">
              <a:lnSpc>
                <a:spcPct val="90000"/>
              </a:lnSpc>
              <a:buNone/>
            </a:pPr>
            <a:r>
              <a:rPr lang="en-US" altLang="zh-TW" sz="2100" dirty="0" smtClean="0">
                <a:solidFill>
                  <a:srgbClr val="660033"/>
                </a:solidFill>
              </a:rPr>
              <a:t>- </a:t>
            </a:r>
            <a:r>
              <a:rPr lang="zh-TW" altLang="en-US" sz="2100" dirty="0" smtClean="0">
                <a:solidFill>
                  <a:srgbClr val="FF0000"/>
                </a:solidFill>
              </a:rPr>
              <a:t>逕行</a:t>
            </a:r>
            <a:r>
              <a:rPr lang="zh-TW" altLang="en-US" sz="2100" dirty="0">
                <a:solidFill>
                  <a:srgbClr val="FF0000"/>
                </a:solidFill>
              </a:rPr>
              <a:t>銷毀</a:t>
            </a:r>
            <a:r>
              <a:rPr lang="zh-TW" altLang="en-US" sz="2100" dirty="0">
                <a:solidFill>
                  <a:srgbClr val="660033"/>
                </a:solidFill>
              </a:rPr>
              <a:t>後</a:t>
            </a:r>
            <a:r>
              <a:rPr lang="zh-TW" altLang="en-US" sz="2100" dirty="0"/>
              <a:t>函送檔案管理局備查</a:t>
            </a:r>
          </a:p>
          <a:p>
            <a:pPr>
              <a:lnSpc>
                <a:spcPct val="90000"/>
              </a:lnSpc>
            </a:pPr>
            <a:r>
              <a:rPr lang="zh-TW" altLang="en-US" dirty="0">
                <a:solidFill>
                  <a:srgbClr val="000099"/>
                </a:solidFill>
              </a:rPr>
              <a:t>天災或事故</a:t>
            </a:r>
          </a:p>
          <a:p>
            <a:pPr marL="393700" lvl="1" indent="0">
              <a:lnSpc>
                <a:spcPct val="90000"/>
              </a:lnSpc>
              <a:buNone/>
            </a:pPr>
            <a:r>
              <a:rPr lang="en-US" altLang="zh-TW" sz="2100" dirty="0" smtClean="0">
                <a:solidFill>
                  <a:srgbClr val="660033"/>
                </a:solidFill>
              </a:rPr>
              <a:t>- </a:t>
            </a:r>
            <a:r>
              <a:rPr lang="zh-TW" altLang="en-US" sz="2100" dirty="0" smtClean="0">
                <a:solidFill>
                  <a:srgbClr val="660033"/>
                </a:solidFill>
              </a:rPr>
              <a:t>檔案</a:t>
            </a:r>
            <a:r>
              <a:rPr lang="zh-TW" altLang="en-US" sz="2100" dirty="0">
                <a:solidFill>
                  <a:srgbClr val="660033"/>
                </a:solidFill>
              </a:rPr>
              <a:t>遇地震、水災等，經鑑定可修復者應儘量修復</a:t>
            </a:r>
          </a:p>
          <a:p>
            <a:pPr marL="393700" lvl="1" indent="0">
              <a:lnSpc>
                <a:spcPct val="90000"/>
              </a:lnSpc>
              <a:buNone/>
            </a:pPr>
            <a:r>
              <a:rPr lang="en-US" altLang="zh-TW" sz="2100" dirty="0" smtClean="0">
                <a:solidFill>
                  <a:srgbClr val="660033"/>
                </a:solidFill>
              </a:rPr>
              <a:t>- </a:t>
            </a:r>
            <a:r>
              <a:rPr lang="zh-TW" altLang="en-US" sz="2100" dirty="0" smtClean="0">
                <a:solidFill>
                  <a:srgbClr val="660033"/>
                </a:solidFill>
              </a:rPr>
              <a:t>經</a:t>
            </a:r>
            <a:r>
              <a:rPr lang="zh-TW" altLang="en-US" sz="2100" dirty="0">
                <a:solidFill>
                  <a:srgbClr val="660033"/>
                </a:solidFill>
              </a:rPr>
              <a:t>鑑定無法修復</a:t>
            </a:r>
            <a:r>
              <a:rPr lang="zh-TW" altLang="en-US" sz="2100" dirty="0" smtClean="0">
                <a:solidFill>
                  <a:srgbClr val="660033"/>
                </a:solidFill>
              </a:rPr>
              <a:t>者：將</a:t>
            </a:r>
            <a:r>
              <a:rPr lang="zh-TW" altLang="en-US" sz="2100" dirty="0">
                <a:solidFill>
                  <a:srgbClr val="660033"/>
                </a:solidFill>
              </a:rPr>
              <a:t>檔案毀損原因、已毀損檔案之檔號、案名</a:t>
            </a:r>
            <a:r>
              <a:rPr lang="zh-TW" altLang="en-US" sz="2100" dirty="0" smtClean="0">
                <a:solidFill>
                  <a:srgbClr val="660033"/>
                </a:solidFill>
              </a:rPr>
              <a:t>及</a:t>
            </a:r>
            <a:endParaRPr lang="en-US" altLang="zh-TW" sz="2100" dirty="0" smtClean="0">
              <a:solidFill>
                <a:srgbClr val="660033"/>
              </a:solidFill>
            </a:endParaRPr>
          </a:p>
          <a:p>
            <a:pPr marL="393700" lvl="1" indent="0">
              <a:lnSpc>
                <a:spcPct val="90000"/>
              </a:lnSpc>
              <a:buNone/>
            </a:pPr>
            <a:r>
              <a:rPr lang="zh-TW" altLang="en-US" sz="2100" dirty="0" smtClean="0">
                <a:solidFill>
                  <a:srgbClr val="660033"/>
                </a:solidFill>
              </a:rPr>
              <a:t>                                       數量</a:t>
            </a:r>
            <a:r>
              <a:rPr lang="zh-TW" altLang="en-US" sz="2100" dirty="0">
                <a:solidFill>
                  <a:srgbClr val="660033"/>
                </a:solidFill>
              </a:rPr>
              <a:t>等情形，併同鑑定報告，</a:t>
            </a:r>
            <a:r>
              <a:rPr lang="zh-TW" altLang="en-US" sz="2100" dirty="0">
                <a:solidFill>
                  <a:srgbClr val="FF0000"/>
                </a:solidFill>
              </a:rPr>
              <a:t>函送檔案</a:t>
            </a:r>
            <a:r>
              <a:rPr lang="zh-TW" altLang="en-US" sz="2100" dirty="0" smtClean="0">
                <a:solidFill>
                  <a:srgbClr val="FF0000"/>
                </a:solidFill>
              </a:rPr>
              <a:t>管理局 </a:t>
            </a:r>
            <a:endParaRPr lang="en-US" altLang="zh-TW" sz="2100" dirty="0" smtClean="0">
              <a:solidFill>
                <a:srgbClr val="FF0000"/>
              </a:solidFill>
            </a:endParaRPr>
          </a:p>
          <a:p>
            <a:pPr marL="393700" lvl="1" indent="0">
              <a:lnSpc>
                <a:spcPct val="90000"/>
              </a:lnSpc>
              <a:buNone/>
            </a:pPr>
            <a:r>
              <a:rPr lang="zh-TW" altLang="en-US" sz="2100" dirty="0">
                <a:solidFill>
                  <a:srgbClr val="FF0000"/>
                </a:solidFill>
              </a:rPr>
              <a:t> </a:t>
            </a:r>
            <a:r>
              <a:rPr lang="zh-TW" altLang="en-US" sz="2100" dirty="0" smtClean="0">
                <a:solidFill>
                  <a:srgbClr val="FF0000"/>
                </a:solidFill>
              </a:rPr>
              <a:t>                                      備查</a:t>
            </a:r>
            <a:r>
              <a:rPr lang="zh-TW" altLang="en-US" sz="2100" dirty="0">
                <a:solidFill>
                  <a:srgbClr val="FF0000"/>
                </a:solidFill>
              </a:rPr>
              <a:t>後銷毀</a:t>
            </a:r>
          </a:p>
        </p:txBody>
      </p:sp>
    </p:spTree>
    <p:extLst>
      <p:ext uri="{BB962C8B-B14F-4D97-AF65-F5344CB8AC3E}">
        <p14:creationId xmlns:p14="http://schemas.microsoft.com/office/powerpoint/2010/main" val="39231808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33375"/>
            <a:ext cx="8229600" cy="1143000"/>
          </a:xfrm>
        </p:spPr>
        <p:txBody>
          <a:bodyPr/>
          <a:lstStyle/>
          <a:p>
            <a:pPr eaLnBrk="1" hangingPunct="1"/>
            <a:r>
              <a:rPr lang="zh-TW" altLang="en-US" dirty="0"/>
              <a:t>機關配合</a:t>
            </a:r>
            <a:r>
              <a:rPr lang="zh-TW" altLang="en-US" dirty="0" smtClean="0"/>
              <a:t>事項</a:t>
            </a:r>
          </a:p>
        </p:txBody>
      </p:sp>
      <p:sp>
        <p:nvSpPr>
          <p:cNvPr id="51203" name="Rectangle 3"/>
          <p:cNvSpPr>
            <a:spLocks noGrp="1" noChangeArrowheads="1"/>
          </p:cNvSpPr>
          <p:nvPr>
            <p:ph idx="1"/>
          </p:nvPr>
        </p:nvSpPr>
        <p:spPr>
          <a:xfrm>
            <a:off x="539552" y="1772816"/>
            <a:ext cx="8229600" cy="4392488"/>
          </a:xfrm>
        </p:spPr>
        <p:txBody>
          <a:bodyPr/>
          <a:lstStyle/>
          <a:p>
            <a:pPr eaLnBrk="1" hangingPunct="1">
              <a:lnSpc>
                <a:spcPct val="90000"/>
              </a:lnSpc>
            </a:pPr>
            <a:r>
              <a:rPr lang="zh-TW" altLang="en-US" sz="2400" dirty="0" smtClean="0">
                <a:solidFill>
                  <a:srgbClr val="000099"/>
                </a:solidFill>
              </a:rPr>
              <a:t>註記核淮銷毀文號及銷毀日期</a:t>
            </a:r>
          </a:p>
          <a:p>
            <a:pPr eaLnBrk="1" hangingPunct="1">
              <a:lnSpc>
                <a:spcPct val="90000"/>
              </a:lnSpc>
            </a:pPr>
            <a:r>
              <a:rPr lang="zh-TW" altLang="en-US" sz="2400" dirty="0" smtClean="0">
                <a:solidFill>
                  <a:srgbClr val="000099"/>
                </a:solidFill>
              </a:rPr>
              <a:t>檔案經微縮、電子或其他方式儲存者，註記其微縮或電子紀錄編號</a:t>
            </a:r>
          </a:p>
          <a:p>
            <a:pPr eaLnBrk="1" hangingPunct="1">
              <a:lnSpc>
                <a:spcPct val="90000"/>
              </a:lnSpc>
            </a:pPr>
            <a:r>
              <a:rPr lang="zh-TW" altLang="en-US" sz="2400" dirty="0" smtClean="0">
                <a:solidFill>
                  <a:srgbClr val="000099"/>
                </a:solidFill>
              </a:rPr>
              <a:t>擬提供史政機關名稱</a:t>
            </a:r>
            <a:endParaRPr lang="en-US" altLang="zh-TW" sz="2400" dirty="0" smtClean="0">
              <a:solidFill>
                <a:srgbClr val="000099"/>
              </a:solidFill>
            </a:endParaRPr>
          </a:p>
          <a:p>
            <a:pPr marL="0" indent="0" eaLnBrk="1" hangingPunct="1">
              <a:lnSpc>
                <a:spcPct val="90000"/>
              </a:lnSpc>
              <a:buNone/>
            </a:pPr>
            <a:r>
              <a:rPr lang="zh-TW" altLang="en-US" sz="2400" dirty="0">
                <a:solidFill>
                  <a:srgbClr val="660033"/>
                </a:solidFill>
              </a:rPr>
              <a:t> </a:t>
            </a:r>
            <a:r>
              <a:rPr lang="zh-TW" altLang="en-US" sz="2400" dirty="0" smtClean="0">
                <a:solidFill>
                  <a:srgbClr val="660033"/>
                </a:solidFill>
              </a:rPr>
              <a:t>     </a:t>
            </a:r>
            <a:r>
              <a:rPr lang="en-US" altLang="zh-TW" sz="2000" dirty="0" smtClean="0">
                <a:solidFill>
                  <a:srgbClr val="660033"/>
                </a:solidFill>
              </a:rPr>
              <a:t>- </a:t>
            </a:r>
            <a:r>
              <a:rPr lang="zh-TW" altLang="en-US" sz="2000" dirty="0" smtClean="0">
                <a:solidFill>
                  <a:srgbClr val="660033"/>
                </a:solidFill>
              </a:rPr>
              <a:t>提供史政機關之檔案，應經本局核准銷毀後，方得提供</a:t>
            </a:r>
          </a:p>
          <a:p>
            <a:pPr eaLnBrk="1" hangingPunct="1">
              <a:lnSpc>
                <a:spcPct val="90000"/>
              </a:lnSpc>
            </a:pPr>
            <a:r>
              <a:rPr lang="zh-TW" altLang="en-US" sz="2400" dirty="0" smtClean="0">
                <a:solidFill>
                  <a:srgbClr val="000099"/>
                </a:solidFill>
              </a:rPr>
              <a:t>已銷毀之檔案，前已目錄彙送者，應將註記修正後之檔案目錄轉出電子檔，依目錄彙送期程重新辦理彙送</a:t>
            </a:r>
            <a:endParaRPr lang="en-US" altLang="zh-TW" sz="2400" dirty="0" smtClean="0">
              <a:solidFill>
                <a:srgbClr val="000099"/>
              </a:solidFill>
            </a:endParaRPr>
          </a:p>
          <a:p>
            <a:pPr eaLnBrk="1" hangingPunct="1">
              <a:lnSpc>
                <a:spcPct val="90000"/>
              </a:lnSpc>
            </a:pPr>
            <a:r>
              <a:rPr lang="zh-TW" altLang="en-US" sz="2400" dirty="0">
                <a:solidFill>
                  <a:srgbClr val="000099"/>
                </a:solidFill>
                <a:ea typeface="標楷體" pitchFamily="65" charset="-120"/>
              </a:rPr>
              <a:t>就檔案管理局核復留存意見，進行後續相關檔案</a:t>
            </a:r>
            <a:r>
              <a:rPr lang="zh-TW" altLang="en-US" sz="2400" dirty="0" smtClean="0">
                <a:solidFill>
                  <a:srgbClr val="000099"/>
                </a:solidFill>
                <a:ea typeface="標楷體" pitchFamily="65" charset="-120"/>
              </a:rPr>
              <a:t>處理</a:t>
            </a:r>
            <a:endParaRPr lang="en-US" altLang="zh-TW" sz="2400" dirty="0" smtClean="0">
              <a:solidFill>
                <a:srgbClr val="000099"/>
              </a:solidFill>
              <a:ea typeface="標楷體" pitchFamily="65" charset="-120"/>
            </a:endParaRPr>
          </a:p>
          <a:p>
            <a:pPr marL="0" indent="0" eaLnBrk="1" hangingPunct="1">
              <a:lnSpc>
                <a:spcPct val="90000"/>
              </a:lnSpc>
              <a:buNone/>
            </a:pPr>
            <a:r>
              <a:rPr lang="zh-TW" altLang="en-US" sz="2000" dirty="0" smtClean="0">
                <a:solidFill>
                  <a:srgbClr val="000099"/>
                </a:solidFill>
                <a:ea typeface="標楷體" pitchFamily="65" charset="-120"/>
              </a:rPr>
              <a:t>       </a:t>
            </a:r>
            <a:r>
              <a:rPr lang="en-US" altLang="zh-TW" sz="2000" dirty="0" smtClean="0">
                <a:solidFill>
                  <a:srgbClr val="660033"/>
                </a:solidFill>
                <a:ea typeface="標楷體" pitchFamily="65" charset="-120"/>
              </a:rPr>
              <a:t>- </a:t>
            </a:r>
            <a:r>
              <a:rPr lang="zh-TW" altLang="en-US" sz="2000" dirty="0" smtClean="0">
                <a:solidFill>
                  <a:srgbClr val="660033"/>
                </a:solidFill>
                <a:ea typeface="標楷體" pitchFamily="65" charset="-120"/>
              </a:rPr>
              <a:t>檢討</a:t>
            </a:r>
            <a:r>
              <a:rPr lang="zh-TW" altLang="en-US" sz="2000" dirty="0">
                <a:solidFill>
                  <a:srgbClr val="660033"/>
                </a:solidFill>
                <a:ea typeface="標楷體" pitchFamily="65" charset="-120"/>
              </a:rPr>
              <a:t>其他相關案情檔案之保存</a:t>
            </a:r>
            <a:r>
              <a:rPr lang="zh-TW" altLang="en-US" sz="2000" dirty="0" smtClean="0">
                <a:solidFill>
                  <a:srgbClr val="660033"/>
                </a:solidFill>
                <a:ea typeface="標楷體" pitchFamily="65" charset="-120"/>
              </a:rPr>
              <a:t>年限</a:t>
            </a:r>
            <a:endParaRPr lang="en-US" altLang="zh-TW" sz="2000" dirty="0" smtClean="0">
              <a:solidFill>
                <a:srgbClr val="660033"/>
              </a:solidFill>
              <a:ea typeface="標楷體" pitchFamily="65" charset="-120"/>
            </a:endParaRPr>
          </a:p>
          <a:p>
            <a:pPr marL="0" indent="0" eaLnBrk="1" hangingPunct="1">
              <a:lnSpc>
                <a:spcPct val="90000"/>
              </a:lnSpc>
              <a:buNone/>
            </a:pPr>
            <a:r>
              <a:rPr lang="en-US" altLang="zh-TW" sz="2000" dirty="0">
                <a:solidFill>
                  <a:srgbClr val="660033"/>
                </a:solidFill>
                <a:ea typeface="標楷體" pitchFamily="65" charset="-120"/>
              </a:rPr>
              <a:t> </a:t>
            </a:r>
            <a:r>
              <a:rPr lang="en-US" altLang="zh-TW" sz="2000" dirty="0" smtClean="0">
                <a:solidFill>
                  <a:srgbClr val="660033"/>
                </a:solidFill>
                <a:ea typeface="標楷體" pitchFamily="65" charset="-120"/>
              </a:rPr>
              <a:t>      - </a:t>
            </a:r>
            <a:r>
              <a:rPr lang="zh-TW" altLang="en-US" sz="2000" dirty="0" smtClean="0">
                <a:solidFill>
                  <a:srgbClr val="660033"/>
                </a:solidFill>
                <a:ea typeface="標楷體" pitchFamily="65" charset="-120"/>
              </a:rPr>
              <a:t>檢討</a:t>
            </a:r>
            <a:r>
              <a:rPr lang="zh-TW" altLang="en-US" sz="2000" dirty="0">
                <a:solidFill>
                  <a:srgbClr val="660033"/>
                </a:solidFill>
                <a:ea typeface="標楷體" pitchFamily="65" charset="-120"/>
              </a:rPr>
              <a:t>該類檔案之保存年限，作為修正檔案保存年限區分表之參考</a:t>
            </a:r>
          </a:p>
          <a:p>
            <a:pPr eaLnBrk="1" hangingPunct="1">
              <a:lnSpc>
                <a:spcPct val="90000"/>
              </a:lnSpc>
            </a:pPr>
            <a:endParaRPr lang="zh-TW" altLang="en-US" sz="2400" dirty="0" smtClean="0">
              <a:solidFill>
                <a:srgbClr val="660033"/>
              </a:solidFill>
            </a:endParaRPr>
          </a:p>
          <a:p>
            <a:pPr eaLnBrk="1" hangingPunct="1">
              <a:lnSpc>
                <a:spcPct val="90000"/>
              </a:lnSpc>
            </a:pPr>
            <a:endParaRPr lang="zh-TW" altLang="en-US" dirty="0" smtClean="0"/>
          </a:p>
          <a:p>
            <a:pPr eaLnBrk="1" hangingPunct="1">
              <a:lnSpc>
                <a:spcPct val="90000"/>
              </a:lnSpc>
            </a:pPr>
            <a:endParaRPr lang="en-US" altLang="zh-TW" dirty="0" smtClean="0"/>
          </a:p>
        </p:txBody>
      </p:sp>
    </p:spTree>
    <p:extLst>
      <p:ext uri="{BB962C8B-B14F-4D97-AF65-F5344CB8AC3E}">
        <p14:creationId xmlns:p14="http://schemas.microsoft.com/office/powerpoint/2010/main" val="12022135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476672"/>
            <a:ext cx="8229600" cy="1143000"/>
          </a:xfrm>
        </p:spPr>
        <p:txBody>
          <a:bodyPr/>
          <a:lstStyle/>
          <a:p>
            <a:r>
              <a:rPr lang="zh-TW" altLang="en-US" dirty="0"/>
              <a:t>劃定檔案清理範圍</a:t>
            </a:r>
          </a:p>
        </p:txBody>
      </p:sp>
      <p:sp>
        <p:nvSpPr>
          <p:cNvPr id="14339" name="Rectangle 3"/>
          <p:cNvSpPr>
            <a:spLocks noGrp="1" noChangeArrowheads="1"/>
          </p:cNvSpPr>
          <p:nvPr>
            <p:ph type="body" idx="1"/>
          </p:nvPr>
        </p:nvSpPr>
        <p:spPr>
          <a:xfrm>
            <a:off x="838200" y="1828800"/>
            <a:ext cx="7772400" cy="4419600"/>
          </a:xfrm>
        </p:spPr>
        <p:txBody>
          <a:bodyPr/>
          <a:lstStyle/>
          <a:p>
            <a:r>
              <a:rPr lang="zh-TW" altLang="en-US" sz="3000" dirty="0">
                <a:solidFill>
                  <a:srgbClr val="000099"/>
                </a:solidFill>
              </a:rPr>
              <a:t>依據機關檔案數量、人力、空間等資源，研訂檔案清理計畫，確立檔案清理範圍、作業時程</a:t>
            </a:r>
          </a:p>
          <a:p>
            <a:r>
              <a:rPr lang="zh-TW" altLang="en-US" sz="3000" dirty="0">
                <a:solidFill>
                  <a:srgbClr val="000099"/>
                </a:solidFill>
              </a:rPr>
              <a:t>範圍劃定</a:t>
            </a:r>
          </a:p>
          <a:p>
            <a:pPr lvl="1">
              <a:buClr>
                <a:srgbClr val="660033"/>
              </a:buClr>
              <a:buFontTx/>
              <a:buChar char="-"/>
            </a:pPr>
            <a:r>
              <a:rPr lang="zh-TW" altLang="en-US" dirty="0" smtClean="0">
                <a:solidFill>
                  <a:srgbClr val="660033"/>
                </a:solidFill>
                <a:latin typeface="Times New Roman" pitchFamily="18" charset="0"/>
                <a:cs typeface="Times New Roman" pitchFamily="18" charset="0"/>
              </a:rPr>
              <a:t>從</a:t>
            </a:r>
            <a:r>
              <a:rPr lang="zh-TW" altLang="en-US" dirty="0">
                <a:solidFill>
                  <a:srgbClr val="660033"/>
                </a:solidFill>
                <a:latin typeface="Times New Roman" pitchFamily="18" charset="0"/>
                <a:cs typeface="Times New Roman" pitchFamily="18" charset="0"/>
              </a:rPr>
              <a:t>早期</a:t>
            </a:r>
            <a:r>
              <a:rPr lang="zh-TW" altLang="en-US" dirty="0" smtClean="0">
                <a:solidFill>
                  <a:srgbClr val="660033"/>
                </a:solidFill>
                <a:latin typeface="Times New Roman" pitchFamily="18" charset="0"/>
                <a:cs typeface="Times New Roman" pitchFamily="18" charset="0"/>
              </a:rPr>
              <a:t>檔案</a:t>
            </a:r>
            <a:r>
              <a:rPr lang="zh-TW" altLang="en-US" dirty="0">
                <a:solidFill>
                  <a:srgbClr val="660033"/>
                </a:solidFill>
                <a:latin typeface="Times New Roman" pitchFamily="18" charset="0"/>
                <a:cs typeface="Times New Roman" pitchFamily="18" charset="0"/>
              </a:rPr>
              <a:t>循序</a:t>
            </a:r>
            <a:r>
              <a:rPr lang="zh-TW" altLang="en-US" dirty="0" smtClean="0">
                <a:solidFill>
                  <a:srgbClr val="660033"/>
                </a:solidFill>
                <a:latin typeface="Times New Roman" pitchFamily="18" charset="0"/>
                <a:cs typeface="Times New Roman" pitchFamily="18" charset="0"/>
              </a:rPr>
              <a:t>劃分階段</a:t>
            </a:r>
            <a:r>
              <a:rPr lang="zh-TW" altLang="en-US" dirty="0">
                <a:solidFill>
                  <a:srgbClr val="660033"/>
                </a:solidFill>
                <a:latin typeface="Times New Roman" pitchFamily="18" charset="0"/>
                <a:cs typeface="Times New Roman" pitchFamily="18" charset="0"/>
              </a:rPr>
              <a:t>辦理，如以</a:t>
            </a:r>
            <a:r>
              <a:rPr lang="en-US" altLang="zh-TW" dirty="0">
                <a:solidFill>
                  <a:srgbClr val="660033"/>
                </a:solidFill>
                <a:latin typeface="Times New Roman" pitchFamily="18" charset="0"/>
                <a:cs typeface="Times New Roman" pitchFamily="18" charset="0"/>
              </a:rPr>
              <a:t>5</a:t>
            </a:r>
            <a:r>
              <a:rPr lang="zh-TW" altLang="en-US" dirty="0" smtClean="0">
                <a:solidFill>
                  <a:srgbClr val="660033"/>
                </a:solidFill>
                <a:latin typeface="Times New Roman" pitchFamily="18" charset="0"/>
                <a:cs typeface="Times New Roman" pitchFamily="18" charset="0"/>
              </a:rPr>
              <a:t>年或</a:t>
            </a:r>
            <a:r>
              <a:rPr lang="en-US" altLang="zh-TW" dirty="0" smtClean="0">
                <a:solidFill>
                  <a:srgbClr val="660033"/>
                </a:solidFill>
                <a:latin typeface="Times New Roman" pitchFamily="18" charset="0"/>
                <a:cs typeface="Times New Roman" pitchFamily="18" charset="0"/>
              </a:rPr>
              <a:t>10</a:t>
            </a:r>
            <a:r>
              <a:rPr lang="zh-TW" altLang="en-US" dirty="0" smtClean="0">
                <a:solidFill>
                  <a:srgbClr val="660033"/>
                </a:solidFill>
                <a:latin typeface="Times New Roman" pitchFamily="18" charset="0"/>
                <a:cs typeface="Times New Roman" pitchFamily="18" charset="0"/>
              </a:rPr>
              <a:t>年</a:t>
            </a:r>
            <a:r>
              <a:rPr lang="zh-TW" altLang="en-US" dirty="0">
                <a:solidFill>
                  <a:srgbClr val="660033"/>
                </a:solidFill>
                <a:latin typeface="Times New Roman" pitchFamily="18" charset="0"/>
                <a:cs typeface="Times New Roman" pitchFamily="18" charset="0"/>
              </a:rPr>
              <a:t>或依中長程計畫等劃分</a:t>
            </a:r>
          </a:p>
          <a:p>
            <a:pPr lvl="1">
              <a:buClr>
                <a:srgbClr val="660033"/>
              </a:buClr>
              <a:buFontTx/>
              <a:buChar char="-"/>
            </a:pPr>
            <a:r>
              <a:rPr lang="zh-TW" altLang="en-US" dirty="0" smtClean="0">
                <a:solidFill>
                  <a:srgbClr val="660033"/>
                </a:solidFill>
              </a:rPr>
              <a:t>考量檔案完整性，全案納入清理範圍，包含定期</a:t>
            </a:r>
            <a:r>
              <a:rPr lang="zh-TW" altLang="en-US" dirty="0">
                <a:solidFill>
                  <a:srgbClr val="660033"/>
                </a:solidFill>
              </a:rPr>
              <a:t>檔案及永久</a:t>
            </a:r>
            <a:r>
              <a:rPr lang="zh-TW" altLang="en-US" dirty="0" smtClean="0">
                <a:solidFill>
                  <a:srgbClr val="660033"/>
                </a:solidFill>
              </a:rPr>
              <a:t>檔案</a:t>
            </a:r>
            <a:endParaRPr lang="zh-TW" altLang="en-US" dirty="0"/>
          </a:p>
          <a:p>
            <a:pPr lvl="1"/>
            <a:endParaRPr lang="zh-TW" altLang="en-US" dirty="0"/>
          </a:p>
          <a:p>
            <a:pPr lvl="1"/>
            <a:endParaRPr lang="zh-TW" altLang="en-US" dirty="0"/>
          </a:p>
          <a:p>
            <a:pPr lvl="1">
              <a:buFontTx/>
              <a:buNone/>
            </a:pPr>
            <a:endParaRPr lang="en-US" altLang="zh-TW" sz="3000" dirty="0">
              <a:solidFill>
                <a:srgbClr val="0000FF"/>
              </a:solidFill>
            </a:endParaRPr>
          </a:p>
        </p:txBody>
      </p:sp>
    </p:spTree>
    <p:extLst>
      <p:ext uri="{BB962C8B-B14F-4D97-AF65-F5344CB8AC3E}">
        <p14:creationId xmlns:p14="http://schemas.microsoft.com/office/powerpoint/2010/main" val="8174603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7" name="Rectangle 3"/>
          <p:cNvSpPr>
            <a:spLocks noGrp="1" noChangeArrowheads="1"/>
          </p:cNvSpPr>
          <p:nvPr>
            <p:ph type="body" idx="1"/>
          </p:nvPr>
        </p:nvSpPr>
        <p:spPr>
          <a:xfrm>
            <a:off x="755576" y="1700808"/>
            <a:ext cx="7992888" cy="4548187"/>
          </a:xfrm>
        </p:spPr>
        <p:txBody>
          <a:bodyPr/>
          <a:lstStyle/>
          <a:p>
            <a:pPr>
              <a:lnSpc>
                <a:spcPct val="90000"/>
              </a:lnSpc>
            </a:pPr>
            <a:r>
              <a:rPr lang="zh-TW" altLang="en-US" sz="2800" dirty="0" smtClean="0">
                <a:solidFill>
                  <a:srgbClr val="000099"/>
                </a:solidFill>
              </a:rPr>
              <a:t>意義</a:t>
            </a:r>
            <a:endParaRPr lang="en-US" altLang="zh-TW" sz="2800" dirty="0" smtClean="0">
              <a:solidFill>
                <a:srgbClr val="000099"/>
              </a:solidFill>
            </a:endParaRPr>
          </a:p>
          <a:p>
            <a:pPr marL="0" indent="0">
              <a:lnSpc>
                <a:spcPct val="90000"/>
              </a:lnSpc>
              <a:buNone/>
            </a:pPr>
            <a:r>
              <a:rPr lang="zh-TW" altLang="en-US" sz="2800" dirty="0">
                <a:solidFill>
                  <a:srgbClr val="000099"/>
                </a:solidFill>
              </a:rPr>
              <a:t> </a:t>
            </a:r>
            <a:r>
              <a:rPr lang="zh-TW" altLang="en-US" sz="2800" dirty="0" smtClean="0">
                <a:solidFill>
                  <a:srgbClr val="000099"/>
                </a:solidFill>
              </a:rPr>
              <a:t>  </a:t>
            </a:r>
            <a:r>
              <a:rPr lang="en-US" altLang="zh-TW" sz="2400" dirty="0" smtClean="0">
                <a:solidFill>
                  <a:srgbClr val="660033"/>
                </a:solidFill>
              </a:rPr>
              <a:t>- </a:t>
            </a:r>
            <a:r>
              <a:rPr lang="zh-TW" altLang="en-US" sz="2400" dirty="0" smtClean="0">
                <a:solidFill>
                  <a:srgbClr val="660033"/>
                </a:solidFill>
              </a:rPr>
              <a:t>訂定檔案</a:t>
            </a:r>
            <a:r>
              <a:rPr lang="zh-TW" altLang="en-US" sz="2400" dirty="0">
                <a:solidFill>
                  <a:srgbClr val="660033"/>
                </a:solidFill>
              </a:rPr>
              <a:t>保存年限過程中，評估檔案價值之</a:t>
            </a:r>
            <a:r>
              <a:rPr lang="zh-TW" altLang="en-US" sz="2400" dirty="0" smtClean="0">
                <a:solidFill>
                  <a:srgbClr val="660033"/>
                </a:solidFill>
              </a:rPr>
              <a:t>步驟 </a:t>
            </a:r>
            <a:endParaRPr lang="zh-TW" altLang="en-US" sz="2400" dirty="0">
              <a:solidFill>
                <a:srgbClr val="660033"/>
              </a:solidFill>
            </a:endParaRPr>
          </a:p>
          <a:p>
            <a:pPr>
              <a:lnSpc>
                <a:spcPct val="90000"/>
              </a:lnSpc>
            </a:pPr>
            <a:r>
              <a:rPr lang="zh-TW" altLang="en-US" sz="2800" dirty="0" smtClean="0">
                <a:solidFill>
                  <a:srgbClr val="000099"/>
                </a:solidFill>
              </a:rPr>
              <a:t>方法</a:t>
            </a:r>
            <a:endParaRPr lang="en-US" altLang="zh-TW" sz="2800" dirty="0">
              <a:solidFill>
                <a:srgbClr val="000099"/>
              </a:solidFill>
            </a:endParaRPr>
          </a:p>
          <a:p>
            <a:pPr marL="0" indent="0">
              <a:lnSpc>
                <a:spcPct val="90000"/>
              </a:lnSpc>
              <a:buNone/>
            </a:pPr>
            <a:r>
              <a:rPr lang="zh-TW" altLang="en-US" sz="2800" dirty="0">
                <a:solidFill>
                  <a:srgbClr val="000099"/>
                </a:solidFill>
              </a:rPr>
              <a:t> </a:t>
            </a:r>
            <a:r>
              <a:rPr lang="zh-TW" altLang="en-US" sz="2800" dirty="0" smtClean="0">
                <a:solidFill>
                  <a:srgbClr val="000099"/>
                </a:solidFill>
              </a:rPr>
              <a:t>  </a:t>
            </a:r>
            <a:r>
              <a:rPr lang="en-US" altLang="zh-TW" sz="2400" dirty="0" smtClean="0">
                <a:solidFill>
                  <a:srgbClr val="660033"/>
                </a:solidFill>
              </a:rPr>
              <a:t>- </a:t>
            </a:r>
            <a:r>
              <a:rPr lang="zh-TW" altLang="en-US" sz="2400" dirty="0" smtClean="0">
                <a:solidFill>
                  <a:srgbClr val="660033"/>
                </a:solidFill>
              </a:rPr>
              <a:t>檔案</a:t>
            </a:r>
            <a:r>
              <a:rPr lang="zh-TW" altLang="en-US" sz="2400" dirty="0">
                <a:solidFill>
                  <a:srgbClr val="660033"/>
                </a:solidFill>
              </a:rPr>
              <a:t>鑑定人員依據檔案內容、形式屬性及</a:t>
            </a:r>
            <a:r>
              <a:rPr lang="zh-TW" altLang="en-US" sz="2400" dirty="0" smtClean="0">
                <a:solidFill>
                  <a:srgbClr val="660033"/>
                </a:solidFill>
              </a:rPr>
              <a:t>應用需求，</a:t>
            </a:r>
            <a:endParaRPr lang="en-US" altLang="zh-TW" sz="2400" dirty="0" smtClean="0">
              <a:solidFill>
                <a:srgbClr val="660033"/>
              </a:solidFill>
            </a:endParaRPr>
          </a:p>
          <a:p>
            <a:pPr marL="0" indent="0">
              <a:lnSpc>
                <a:spcPct val="90000"/>
              </a:lnSpc>
              <a:buNone/>
            </a:pPr>
            <a:r>
              <a:rPr lang="en-US" altLang="zh-TW" sz="2400" dirty="0">
                <a:solidFill>
                  <a:srgbClr val="660033"/>
                </a:solidFill>
              </a:rPr>
              <a:t> </a:t>
            </a:r>
            <a:r>
              <a:rPr lang="en-US" altLang="zh-TW" sz="2400" dirty="0" smtClean="0">
                <a:solidFill>
                  <a:srgbClr val="660033"/>
                </a:solidFill>
              </a:rPr>
              <a:t>     </a:t>
            </a:r>
            <a:r>
              <a:rPr lang="zh-TW" altLang="en-US" sz="2400" dirty="0" smtClean="0">
                <a:solidFill>
                  <a:srgbClr val="660033"/>
                </a:solidFill>
              </a:rPr>
              <a:t>遵循</a:t>
            </a:r>
            <a:r>
              <a:rPr lang="zh-TW" altLang="en-US" sz="2400" dirty="0">
                <a:solidFill>
                  <a:srgbClr val="660033"/>
                </a:solidFill>
              </a:rPr>
              <a:t>一定原則與步驟</a:t>
            </a:r>
            <a:r>
              <a:rPr lang="zh-TW" altLang="en-US" sz="2400" dirty="0" smtClean="0">
                <a:solidFill>
                  <a:srgbClr val="660033"/>
                </a:solidFill>
              </a:rPr>
              <a:t>，選擇</a:t>
            </a:r>
            <a:r>
              <a:rPr lang="zh-TW" altLang="en-US" sz="2400" dirty="0">
                <a:solidFill>
                  <a:srgbClr val="660033"/>
                </a:solidFill>
              </a:rPr>
              <a:t>適當方式</a:t>
            </a:r>
            <a:r>
              <a:rPr lang="zh-TW" altLang="en-US" sz="2400" dirty="0" smtClean="0">
                <a:solidFill>
                  <a:srgbClr val="660033"/>
                </a:solidFill>
              </a:rPr>
              <a:t>、方法及</a:t>
            </a:r>
            <a:r>
              <a:rPr lang="zh-TW" altLang="en-US" sz="2400" dirty="0">
                <a:solidFill>
                  <a:srgbClr val="660033"/>
                </a:solidFill>
              </a:rPr>
              <a:t>基準</a:t>
            </a:r>
            <a:r>
              <a:rPr lang="zh-TW" altLang="en-US" sz="2400" dirty="0" smtClean="0">
                <a:solidFill>
                  <a:srgbClr val="660033"/>
                </a:solidFill>
              </a:rPr>
              <a:t>，</a:t>
            </a:r>
            <a:endParaRPr lang="en-US" altLang="zh-TW" sz="2400" dirty="0" smtClean="0">
              <a:solidFill>
                <a:srgbClr val="660033"/>
              </a:solidFill>
            </a:endParaRPr>
          </a:p>
          <a:p>
            <a:pPr marL="0" indent="0">
              <a:lnSpc>
                <a:spcPct val="90000"/>
              </a:lnSpc>
              <a:buNone/>
            </a:pPr>
            <a:r>
              <a:rPr lang="en-US" altLang="zh-TW" sz="2400" dirty="0">
                <a:solidFill>
                  <a:srgbClr val="660033"/>
                </a:solidFill>
              </a:rPr>
              <a:t> </a:t>
            </a:r>
            <a:r>
              <a:rPr lang="en-US" altLang="zh-TW" sz="2400" dirty="0" smtClean="0">
                <a:solidFill>
                  <a:srgbClr val="660033"/>
                </a:solidFill>
              </a:rPr>
              <a:t>     </a:t>
            </a:r>
            <a:r>
              <a:rPr lang="zh-TW" altLang="en-US" sz="2400" dirty="0" smtClean="0">
                <a:solidFill>
                  <a:srgbClr val="660033"/>
                </a:solidFill>
              </a:rPr>
              <a:t>判定檔案</a:t>
            </a:r>
            <a:r>
              <a:rPr lang="zh-TW" altLang="en-US" sz="2400" dirty="0">
                <a:solidFill>
                  <a:srgbClr val="660033"/>
                </a:solidFill>
              </a:rPr>
              <a:t>保存</a:t>
            </a:r>
            <a:r>
              <a:rPr lang="zh-TW" altLang="en-US" sz="2400" dirty="0" smtClean="0">
                <a:solidFill>
                  <a:srgbClr val="660033"/>
                </a:solidFill>
              </a:rPr>
              <a:t>價值</a:t>
            </a:r>
            <a:r>
              <a:rPr lang="en-US" altLang="zh-TW" sz="2400" dirty="0" smtClean="0">
                <a:solidFill>
                  <a:srgbClr val="660033"/>
                </a:solidFill>
              </a:rPr>
              <a:t>~</a:t>
            </a:r>
            <a:r>
              <a:rPr lang="zh-TW" altLang="en-US" sz="2400" dirty="0" smtClean="0">
                <a:solidFill>
                  <a:srgbClr val="FF0000"/>
                </a:solidFill>
              </a:rPr>
              <a:t>提升相對客觀，降低主觀</a:t>
            </a:r>
            <a:endParaRPr lang="zh-TW" altLang="en-US" sz="2400" dirty="0">
              <a:solidFill>
                <a:srgbClr val="FF0000"/>
              </a:solidFill>
            </a:endParaRPr>
          </a:p>
          <a:p>
            <a:pPr>
              <a:lnSpc>
                <a:spcPct val="90000"/>
              </a:lnSpc>
            </a:pPr>
            <a:r>
              <a:rPr lang="zh-TW" altLang="en-US" sz="2800" dirty="0" smtClean="0">
                <a:solidFill>
                  <a:srgbClr val="000099"/>
                </a:solidFill>
              </a:rPr>
              <a:t>目的</a:t>
            </a:r>
            <a:endParaRPr lang="en-US" altLang="zh-TW" sz="2800" dirty="0">
              <a:solidFill>
                <a:srgbClr val="000099"/>
              </a:solidFill>
            </a:endParaRPr>
          </a:p>
          <a:p>
            <a:pPr marL="0" indent="0">
              <a:lnSpc>
                <a:spcPct val="90000"/>
              </a:lnSpc>
              <a:buNone/>
            </a:pPr>
            <a:r>
              <a:rPr lang="zh-TW" altLang="en-US" sz="2400" dirty="0">
                <a:solidFill>
                  <a:srgbClr val="000099"/>
                </a:solidFill>
              </a:rPr>
              <a:t> </a:t>
            </a:r>
            <a:r>
              <a:rPr lang="zh-TW" altLang="en-US" sz="2400" dirty="0" smtClean="0">
                <a:solidFill>
                  <a:srgbClr val="000099"/>
                </a:solidFill>
              </a:rPr>
              <a:t>   </a:t>
            </a:r>
            <a:r>
              <a:rPr lang="en-US" altLang="zh-TW" sz="2400" dirty="0" smtClean="0">
                <a:solidFill>
                  <a:srgbClr val="660033"/>
                </a:solidFill>
              </a:rPr>
              <a:t>- </a:t>
            </a:r>
            <a:r>
              <a:rPr lang="zh-TW" altLang="en-US" sz="2400" dirty="0" smtClean="0">
                <a:solidFill>
                  <a:srgbClr val="660033"/>
                </a:solidFill>
              </a:rPr>
              <a:t>作為</a:t>
            </a:r>
            <a:r>
              <a:rPr lang="zh-TW" altLang="en-US" sz="2400" dirty="0">
                <a:solidFill>
                  <a:srgbClr val="660033"/>
                </a:solidFill>
              </a:rPr>
              <a:t>決定檔案保存年限及提供檔案銷毀、</a:t>
            </a:r>
            <a:r>
              <a:rPr lang="zh-TW" altLang="en-US" sz="2400" dirty="0" smtClean="0">
                <a:solidFill>
                  <a:srgbClr val="660033"/>
                </a:solidFill>
              </a:rPr>
              <a:t>典藏、移轉</a:t>
            </a:r>
            <a:endParaRPr lang="en-US" altLang="zh-TW" sz="2400" dirty="0" smtClean="0">
              <a:solidFill>
                <a:srgbClr val="660033"/>
              </a:solidFill>
            </a:endParaRPr>
          </a:p>
          <a:p>
            <a:pPr marL="0" indent="0">
              <a:lnSpc>
                <a:spcPct val="90000"/>
              </a:lnSpc>
              <a:buNone/>
            </a:pPr>
            <a:r>
              <a:rPr lang="en-US" altLang="zh-TW" sz="2400" dirty="0">
                <a:solidFill>
                  <a:srgbClr val="660033"/>
                </a:solidFill>
              </a:rPr>
              <a:t> </a:t>
            </a:r>
            <a:r>
              <a:rPr lang="en-US" altLang="zh-TW" sz="2400" dirty="0" smtClean="0">
                <a:solidFill>
                  <a:srgbClr val="660033"/>
                </a:solidFill>
              </a:rPr>
              <a:t>     </a:t>
            </a:r>
            <a:r>
              <a:rPr lang="zh-TW" altLang="en-US" sz="2400" dirty="0" smtClean="0">
                <a:solidFill>
                  <a:srgbClr val="660033"/>
                </a:solidFill>
              </a:rPr>
              <a:t>等清理決策參考之過程 </a:t>
            </a:r>
            <a:endParaRPr lang="zh-TW" altLang="en-US" sz="2400" dirty="0">
              <a:solidFill>
                <a:srgbClr val="660033"/>
              </a:solidFill>
            </a:endParaRPr>
          </a:p>
        </p:txBody>
      </p:sp>
      <p:sp>
        <p:nvSpPr>
          <p:cNvPr id="7" name="Rectangle 2"/>
          <p:cNvSpPr>
            <a:spLocks noGrp="1" noChangeArrowheads="1"/>
          </p:cNvSpPr>
          <p:nvPr>
            <p:ph type="title"/>
          </p:nvPr>
        </p:nvSpPr>
        <p:spPr>
          <a:xfrm>
            <a:off x="467544" y="692696"/>
            <a:ext cx="7922840" cy="898525"/>
          </a:xfrm>
        </p:spPr>
        <p:txBody>
          <a:bodyPr/>
          <a:lstStyle/>
          <a:p>
            <a:r>
              <a:rPr lang="zh-TW" altLang="en-US" dirty="0" smtClean="0"/>
              <a:t>辦理檔案保存價值鑑定</a:t>
            </a:r>
            <a:endParaRPr lang="zh-TW" altLang="en-US" dirty="0"/>
          </a:p>
        </p:txBody>
      </p:sp>
    </p:spTree>
    <p:extLst>
      <p:ext uri="{BB962C8B-B14F-4D97-AF65-F5344CB8AC3E}">
        <p14:creationId xmlns:p14="http://schemas.microsoft.com/office/powerpoint/2010/main" val="310471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排除檔案法適用之機關</a:t>
            </a:r>
            <a:endParaRPr lang="zh-TW" altLang="en-US" dirty="0"/>
          </a:p>
        </p:txBody>
      </p:sp>
      <p:sp>
        <p:nvSpPr>
          <p:cNvPr id="3" name="內容版面配置區 2"/>
          <p:cNvSpPr>
            <a:spLocks noGrp="1"/>
          </p:cNvSpPr>
          <p:nvPr>
            <p:ph idx="1"/>
          </p:nvPr>
        </p:nvSpPr>
        <p:spPr>
          <a:xfrm>
            <a:off x="323528" y="1935163"/>
            <a:ext cx="8424936" cy="4389437"/>
          </a:xfrm>
        </p:spPr>
        <p:txBody>
          <a:bodyPr/>
          <a:lstStyle/>
          <a:p>
            <a:r>
              <a:rPr lang="zh-TW" altLang="en-US" dirty="0" smtClean="0"/>
              <a:t>檔案</a:t>
            </a:r>
            <a:r>
              <a:rPr lang="zh-TW" altLang="en-US" dirty="0" smtClean="0">
                <a:latin typeface="Times New Roman" panose="02020603050405020304" pitchFamily="18" charset="0"/>
                <a:cs typeface="Times New Roman" panose="02020603050405020304" pitchFamily="18" charset="0"/>
              </a:rPr>
              <a:t>管理局 </a:t>
            </a:r>
            <a:r>
              <a:rPr lang="en-US" altLang="zh-TW" dirty="0" smtClean="0">
                <a:latin typeface="Times New Roman" panose="02020603050405020304" pitchFamily="18" charset="0"/>
                <a:cs typeface="Times New Roman" panose="02020603050405020304" pitchFamily="18" charset="0"/>
              </a:rPr>
              <a:t>97</a:t>
            </a:r>
            <a:r>
              <a:rPr lang="zh-TW" altLang="en-US" dirty="0" smtClean="0">
                <a:latin typeface="Times New Roman" panose="02020603050405020304" pitchFamily="18" charset="0"/>
                <a:cs typeface="Times New Roman" panose="02020603050405020304" pitchFamily="18" charset="0"/>
              </a:rPr>
              <a:t>年</a:t>
            </a:r>
            <a:r>
              <a:rPr lang="en-US" altLang="zh-TW" dirty="0" smtClean="0">
                <a:latin typeface="Times New Roman" panose="02020603050405020304" pitchFamily="18" charset="0"/>
                <a:cs typeface="Times New Roman" panose="02020603050405020304" pitchFamily="18" charset="0"/>
              </a:rPr>
              <a:t>8</a:t>
            </a:r>
            <a:r>
              <a:rPr lang="zh-TW" altLang="en-US" dirty="0" smtClean="0">
                <a:latin typeface="Times New Roman" panose="02020603050405020304" pitchFamily="18" charset="0"/>
                <a:cs typeface="Times New Roman" panose="02020603050405020304" pitchFamily="18" charset="0"/>
              </a:rPr>
              <a:t>月</a:t>
            </a:r>
            <a:r>
              <a:rPr lang="en-US" altLang="zh-TW" dirty="0" smtClean="0">
                <a:latin typeface="Times New Roman" panose="02020603050405020304" pitchFamily="18" charset="0"/>
                <a:cs typeface="Times New Roman" panose="02020603050405020304" pitchFamily="18" charset="0"/>
              </a:rPr>
              <a:t>27</a:t>
            </a:r>
            <a:r>
              <a:rPr lang="zh-TW" altLang="en-US" dirty="0" smtClean="0">
                <a:latin typeface="Times New Roman" panose="02020603050405020304" pitchFamily="18" charset="0"/>
                <a:cs typeface="Times New Roman" panose="02020603050405020304" pitchFamily="18" charset="0"/>
              </a:rPr>
              <a:t>日檔企字第 </a:t>
            </a:r>
            <a:r>
              <a:rPr lang="en-US" altLang="zh-TW" dirty="0" smtClean="0">
                <a:latin typeface="Times New Roman" panose="02020603050405020304" pitchFamily="18" charset="0"/>
                <a:cs typeface="Times New Roman" panose="02020603050405020304" pitchFamily="18" charset="0"/>
              </a:rPr>
              <a:t>9700113831</a:t>
            </a:r>
            <a:r>
              <a:rPr lang="zh-TW" altLang="en-US" dirty="0" smtClean="0">
                <a:latin typeface="Times New Roman" panose="02020603050405020304" pitchFamily="18" charset="0"/>
                <a:cs typeface="Times New Roman" panose="02020603050405020304" pitchFamily="18" charset="0"/>
              </a:rPr>
              <a:t>號函，公立高中（職）、國中（小）及幼兒園等學校雖已排除於檔案法之準用範圍，惟為持續健全前揭學校之檔案管理作業仍請教育部本於職責，參考檔案法及相關子法之規定，統籌規劃、督導及考核其檔案管理事項。</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已排除檔案法適用之學校，建請洽教育部或上級教育主管機關瞭解未來檔案管理之相關配合事項。</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latin typeface="Times New Roman" panose="02020603050405020304" pitchFamily="18" charset="0"/>
                <a:cs typeface="Times New Roman" panose="02020603050405020304" pitchFamily="18" charset="0"/>
              </a:rPr>
              <a:t>健全的檔案管理作業有助於保留學校發展重要軌跡，仍應妥善典藏及保管重要檔案資料。</a:t>
            </a:r>
            <a:endParaRPr lang="en-US" altLang="zh-TW" dirty="0" smtClean="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021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a:xfrm>
            <a:off x="683568" y="476672"/>
            <a:ext cx="7772400" cy="935038"/>
          </a:xfrm>
        </p:spPr>
        <p:txBody>
          <a:bodyPr/>
          <a:lstStyle/>
          <a:p>
            <a:r>
              <a:rPr lang="zh-TW" altLang="en-US" dirty="0"/>
              <a:t>檔案鑑定</a:t>
            </a:r>
            <a:r>
              <a:rPr lang="zh-TW" altLang="en-US" dirty="0" smtClean="0"/>
              <a:t>原則 </a:t>
            </a:r>
            <a:r>
              <a:rPr lang="zh-TW" altLang="en-US" sz="1800" dirty="0" smtClean="0">
                <a:solidFill>
                  <a:srgbClr val="FF0000"/>
                </a:solidFill>
              </a:rPr>
              <a:t>鑑定規範第</a:t>
            </a:r>
            <a:r>
              <a:rPr lang="en-US" altLang="zh-TW" sz="1800" dirty="0" smtClean="0">
                <a:solidFill>
                  <a:srgbClr val="FF0000"/>
                </a:solidFill>
              </a:rPr>
              <a:t>13</a:t>
            </a:r>
            <a:r>
              <a:rPr lang="zh-TW" altLang="en-US" sz="1800" dirty="0" smtClean="0">
                <a:solidFill>
                  <a:srgbClr val="FF0000"/>
                </a:solidFill>
              </a:rPr>
              <a:t>點</a:t>
            </a:r>
            <a:endParaRPr lang="zh-TW" altLang="en-US" dirty="0">
              <a:solidFill>
                <a:srgbClr val="FF0000"/>
              </a:solidFill>
            </a:endParaRPr>
          </a:p>
        </p:txBody>
      </p:sp>
      <p:sp>
        <p:nvSpPr>
          <p:cNvPr id="1062915" name="Rectangle 3"/>
          <p:cNvSpPr>
            <a:spLocks noGrp="1" noChangeArrowheads="1"/>
          </p:cNvSpPr>
          <p:nvPr>
            <p:ph type="body" idx="1"/>
          </p:nvPr>
        </p:nvSpPr>
        <p:spPr>
          <a:xfrm>
            <a:off x="611560" y="1556792"/>
            <a:ext cx="8278812" cy="5543550"/>
          </a:xfrm>
        </p:spPr>
        <p:txBody>
          <a:bodyPr/>
          <a:lstStyle/>
          <a:p>
            <a:pPr>
              <a:lnSpc>
                <a:spcPct val="120000"/>
              </a:lnSpc>
            </a:pPr>
            <a:r>
              <a:rPr lang="zh-TW" altLang="en-US" sz="2800" dirty="0">
                <a:solidFill>
                  <a:srgbClr val="000099"/>
                </a:solidFill>
              </a:rPr>
              <a:t>需求原則</a:t>
            </a:r>
          </a:p>
          <a:p>
            <a:pPr>
              <a:lnSpc>
                <a:spcPct val="120000"/>
              </a:lnSpc>
            </a:pPr>
            <a:r>
              <a:rPr lang="zh-TW" altLang="en-US" sz="2800" dirty="0">
                <a:solidFill>
                  <a:srgbClr val="000099"/>
                </a:solidFill>
              </a:rPr>
              <a:t>彈性原則</a:t>
            </a:r>
          </a:p>
          <a:p>
            <a:pPr>
              <a:lnSpc>
                <a:spcPct val="120000"/>
              </a:lnSpc>
            </a:pPr>
            <a:r>
              <a:rPr lang="zh-TW" altLang="en-US" sz="2800" dirty="0">
                <a:solidFill>
                  <a:srgbClr val="000099"/>
                </a:solidFill>
              </a:rPr>
              <a:t>客觀原則</a:t>
            </a:r>
          </a:p>
          <a:p>
            <a:pPr>
              <a:lnSpc>
                <a:spcPct val="120000"/>
              </a:lnSpc>
            </a:pPr>
            <a:r>
              <a:rPr lang="zh-TW" altLang="en-US" sz="2800" dirty="0">
                <a:solidFill>
                  <a:srgbClr val="000099"/>
                </a:solidFill>
              </a:rPr>
              <a:t>完整原則</a:t>
            </a:r>
          </a:p>
          <a:p>
            <a:pPr>
              <a:lnSpc>
                <a:spcPct val="120000"/>
              </a:lnSpc>
            </a:pPr>
            <a:r>
              <a:rPr lang="zh-TW" altLang="en-US" sz="2800" dirty="0">
                <a:solidFill>
                  <a:srgbClr val="000099"/>
                </a:solidFill>
              </a:rPr>
              <a:t>不受媒體拘泥原則</a:t>
            </a:r>
          </a:p>
          <a:p>
            <a:pPr>
              <a:lnSpc>
                <a:spcPct val="120000"/>
              </a:lnSpc>
            </a:pPr>
            <a:r>
              <a:rPr lang="zh-TW" altLang="en-US" sz="2800" dirty="0">
                <a:solidFill>
                  <a:srgbClr val="000099"/>
                </a:solidFill>
              </a:rPr>
              <a:t>去蕪存菁原則</a:t>
            </a:r>
          </a:p>
          <a:p>
            <a:pPr>
              <a:lnSpc>
                <a:spcPct val="120000"/>
              </a:lnSpc>
            </a:pPr>
            <a:r>
              <a:rPr lang="zh-TW" altLang="en-US" sz="2800" dirty="0">
                <a:solidFill>
                  <a:srgbClr val="000099"/>
                </a:solidFill>
              </a:rPr>
              <a:t>先例原則</a:t>
            </a:r>
          </a:p>
          <a:p>
            <a:pPr>
              <a:lnSpc>
                <a:spcPct val="120000"/>
              </a:lnSpc>
            </a:pPr>
            <a:endParaRPr lang="zh-TW" altLang="en-US" sz="2800" dirty="0">
              <a:solidFill>
                <a:srgbClr val="333399"/>
              </a:solidFill>
            </a:endParaRPr>
          </a:p>
          <a:p>
            <a:pPr>
              <a:lnSpc>
                <a:spcPct val="120000"/>
              </a:lnSpc>
            </a:pPr>
            <a:endParaRPr lang="zh-TW" altLang="en-US" sz="2800" dirty="0">
              <a:solidFill>
                <a:srgbClr val="333399"/>
              </a:solidFill>
            </a:endParaRPr>
          </a:p>
        </p:txBody>
      </p:sp>
    </p:spTree>
    <p:extLst>
      <p:ext uri="{BB962C8B-B14F-4D97-AF65-F5344CB8AC3E}">
        <p14:creationId xmlns:p14="http://schemas.microsoft.com/office/powerpoint/2010/main" val="226744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611560" y="404664"/>
            <a:ext cx="7772400" cy="935038"/>
          </a:xfrm>
        </p:spPr>
        <p:txBody>
          <a:bodyPr/>
          <a:lstStyle/>
          <a:p>
            <a:r>
              <a:rPr lang="zh-TW" altLang="en-US" dirty="0"/>
              <a:t>檔案鑑定原則(續)</a:t>
            </a:r>
          </a:p>
        </p:txBody>
      </p:sp>
      <p:sp>
        <p:nvSpPr>
          <p:cNvPr id="933891" name="Rectangle 3"/>
          <p:cNvSpPr>
            <a:spLocks noGrp="1" noChangeArrowheads="1"/>
          </p:cNvSpPr>
          <p:nvPr>
            <p:ph type="body" idx="1"/>
          </p:nvPr>
        </p:nvSpPr>
        <p:spPr>
          <a:xfrm>
            <a:off x="539552" y="1484784"/>
            <a:ext cx="8278813" cy="4490814"/>
          </a:xfrm>
        </p:spPr>
        <p:txBody>
          <a:bodyPr/>
          <a:lstStyle/>
          <a:p>
            <a:pPr>
              <a:lnSpc>
                <a:spcPct val="120000"/>
              </a:lnSpc>
            </a:pPr>
            <a:r>
              <a:rPr lang="zh-TW" altLang="en-US" sz="2400" dirty="0">
                <a:solidFill>
                  <a:srgbClr val="000099"/>
                </a:solidFill>
              </a:rPr>
              <a:t>需求原則</a:t>
            </a:r>
          </a:p>
          <a:p>
            <a:pPr lvl="1">
              <a:lnSpc>
                <a:spcPct val="120000"/>
              </a:lnSpc>
              <a:buClr>
                <a:srgbClr val="990099"/>
              </a:buClr>
              <a:buFont typeface="標楷體" pitchFamily="65" charset="-120"/>
              <a:buChar char="–"/>
            </a:pPr>
            <a:r>
              <a:rPr lang="zh-TW" altLang="en-US" sz="2400" dirty="0">
                <a:solidFill>
                  <a:srgbClr val="660033"/>
                </a:solidFill>
              </a:rPr>
              <a:t>衡量檔案之使用者數量、權益、應用頻率、檔案類別、需求程度及</a:t>
            </a:r>
            <a:r>
              <a:rPr lang="zh-TW" altLang="en-US" sz="2400" dirty="0" smtClean="0">
                <a:solidFill>
                  <a:srgbClr val="660033"/>
                </a:solidFill>
              </a:rPr>
              <a:t>時效性</a:t>
            </a:r>
            <a:r>
              <a:rPr lang="en-US" altLang="zh-TW" sz="2400" dirty="0" smtClean="0">
                <a:solidFill>
                  <a:srgbClr val="660033"/>
                </a:solidFill>
              </a:rPr>
              <a:t>~</a:t>
            </a:r>
            <a:r>
              <a:rPr lang="zh-TW" altLang="en-US" sz="2400" dirty="0" smtClean="0">
                <a:solidFill>
                  <a:srgbClr val="FF0000"/>
                </a:solidFill>
              </a:rPr>
              <a:t>現在及未來、內部與外部需求</a:t>
            </a:r>
            <a:r>
              <a:rPr lang="zh-TW" altLang="en-US" sz="2000" dirty="0" smtClean="0">
                <a:solidFill>
                  <a:srgbClr val="660033"/>
                </a:solidFill>
              </a:rPr>
              <a:t>。</a:t>
            </a:r>
            <a:endParaRPr lang="zh-TW" altLang="en-US" sz="2000" dirty="0">
              <a:solidFill>
                <a:srgbClr val="660033"/>
              </a:solidFill>
            </a:endParaRPr>
          </a:p>
          <a:p>
            <a:pPr>
              <a:lnSpc>
                <a:spcPct val="120000"/>
              </a:lnSpc>
            </a:pPr>
            <a:r>
              <a:rPr lang="zh-TW" altLang="en-US" sz="2400" dirty="0">
                <a:solidFill>
                  <a:srgbClr val="000099"/>
                </a:solidFill>
              </a:rPr>
              <a:t>彈性原則</a:t>
            </a:r>
          </a:p>
          <a:p>
            <a:pPr lvl="1">
              <a:lnSpc>
                <a:spcPct val="120000"/>
              </a:lnSpc>
              <a:buClr>
                <a:srgbClr val="990099"/>
              </a:buClr>
              <a:buFont typeface="標楷體" pitchFamily="65" charset="-120"/>
              <a:buChar char="–"/>
            </a:pPr>
            <a:r>
              <a:rPr lang="zh-TW" altLang="en-US" sz="2400" dirty="0" smtClean="0">
                <a:solidFill>
                  <a:srgbClr val="660033"/>
                </a:solidFill>
              </a:rPr>
              <a:t>因檔制宜：依</a:t>
            </a:r>
            <a:r>
              <a:rPr lang="zh-TW" altLang="en-US" sz="2400" dirty="0">
                <a:solidFill>
                  <a:srgbClr val="660033"/>
                </a:solidFill>
              </a:rPr>
              <a:t>檔案性質及應用需求，選擇適當之鑑定方法及</a:t>
            </a:r>
            <a:r>
              <a:rPr lang="zh-TW" altLang="en-US" sz="2400" dirty="0" smtClean="0">
                <a:solidFill>
                  <a:srgbClr val="660033"/>
                </a:solidFill>
              </a:rPr>
              <a:t>基準</a:t>
            </a:r>
            <a:r>
              <a:rPr lang="en-US" altLang="zh-TW" sz="2400" dirty="0" smtClean="0">
                <a:solidFill>
                  <a:srgbClr val="660033"/>
                </a:solidFill>
              </a:rPr>
              <a:t>~</a:t>
            </a:r>
            <a:r>
              <a:rPr lang="zh-TW" altLang="en-US" sz="2400" dirty="0" smtClean="0">
                <a:solidFill>
                  <a:srgbClr val="FF0000"/>
                </a:solidFill>
              </a:rPr>
              <a:t>數量影響方法與標準的選擇</a:t>
            </a:r>
            <a:r>
              <a:rPr lang="zh-TW" altLang="en-US" sz="2400" dirty="0" smtClean="0">
                <a:solidFill>
                  <a:srgbClr val="660033"/>
                </a:solidFill>
              </a:rPr>
              <a:t>。</a:t>
            </a:r>
            <a:endParaRPr lang="en-US" altLang="zh-TW" sz="2400" dirty="0" smtClean="0">
              <a:solidFill>
                <a:srgbClr val="660033"/>
              </a:solidFill>
            </a:endParaRPr>
          </a:p>
          <a:p>
            <a:pPr lvl="1">
              <a:lnSpc>
                <a:spcPct val="120000"/>
              </a:lnSpc>
              <a:buClr>
                <a:srgbClr val="990099"/>
              </a:buClr>
              <a:buFont typeface="標楷體" pitchFamily="65" charset="-120"/>
              <a:buChar char="–"/>
            </a:pPr>
            <a:r>
              <a:rPr lang="en-US" altLang="zh-TW" dirty="0">
                <a:solidFill>
                  <a:srgbClr val="660033"/>
                </a:solidFill>
              </a:rPr>
              <a:t>『</a:t>
            </a:r>
            <a:r>
              <a:rPr lang="zh-TW" altLang="en-US" dirty="0">
                <a:solidFill>
                  <a:srgbClr val="660033"/>
                </a:solidFill>
              </a:rPr>
              <a:t>寬容</a:t>
            </a:r>
            <a:r>
              <a:rPr lang="en-US" altLang="zh-TW" dirty="0" smtClean="0">
                <a:solidFill>
                  <a:srgbClr val="660033"/>
                </a:solidFill>
              </a:rPr>
              <a:t>』</a:t>
            </a:r>
            <a:r>
              <a:rPr lang="zh-TW" altLang="en-US" dirty="0" smtClean="0">
                <a:solidFill>
                  <a:srgbClr val="660033"/>
                </a:solidFill>
              </a:rPr>
              <a:t>留存</a:t>
            </a:r>
            <a:r>
              <a:rPr lang="zh-TW" altLang="en-US" sz="2400" dirty="0" smtClean="0">
                <a:solidFill>
                  <a:srgbClr val="660033"/>
                </a:solidFill>
              </a:rPr>
              <a:t>：「孤本從寬，複本從嚴」、「本機關從寬，他機關從嚴」、「裁撤機關從寬，現行機關從嚴」、「核心檔案從寬，一般檔案從嚴」。</a:t>
            </a:r>
            <a:endParaRPr lang="zh-TW" altLang="en-US" sz="2400" dirty="0">
              <a:solidFill>
                <a:srgbClr val="660033"/>
              </a:solidFill>
            </a:endParaRPr>
          </a:p>
        </p:txBody>
      </p:sp>
    </p:spTree>
    <p:extLst>
      <p:ext uri="{BB962C8B-B14F-4D97-AF65-F5344CB8AC3E}">
        <p14:creationId xmlns:p14="http://schemas.microsoft.com/office/powerpoint/2010/main" val="86089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683568" y="548680"/>
            <a:ext cx="7772400" cy="935038"/>
          </a:xfrm>
        </p:spPr>
        <p:txBody>
          <a:bodyPr/>
          <a:lstStyle/>
          <a:p>
            <a:r>
              <a:rPr lang="zh-TW" altLang="en-US" dirty="0"/>
              <a:t>檔案鑑定原則(續)</a:t>
            </a:r>
          </a:p>
        </p:txBody>
      </p:sp>
      <p:sp>
        <p:nvSpPr>
          <p:cNvPr id="933891" name="Rectangle 3"/>
          <p:cNvSpPr>
            <a:spLocks noGrp="1" noChangeArrowheads="1"/>
          </p:cNvSpPr>
          <p:nvPr>
            <p:ph type="body" idx="1"/>
          </p:nvPr>
        </p:nvSpPr>
        <p:spPr>
          <a:xfrm>
            <a:off x="683568" y="1772816"/>
            <a:ext cx="8278813" cy="3816424"/>
          </a:xfrm>
        </p:spPr>
        <p:txBody>
          <a:bodyPr/>
          <a:lstStyle/>
          <a:p>
            <a:pPr>
              <a:lnSpc>
                <a:spcPct val="120000"/>
              </a:lnSpc>
            </a:pPr>
            <a:r>
              <a:rPr lang="zh-TW" altLang="en-US" sz="2400" dirty="0" smtClean="0">
                <a:solidFill>
                  <a:srgbClr val="000099"/>
                </a:solidFill>
              </a:rPr>
              <a:t>客觀</a:t>
            </a:r>
            <a:r>
              <a:rPr lang="zh-TW" altLang="en-US" sz="2400" dirty="0">
                <a:solidFill>
                  <a:srgbClr val="000099"/>
                </a:solidFill>
              </a:rPr>
              <a:t>原則</a:t>
            </a:r>
          </a:p>
          <a:p>
            <a:pPr lvl="1">
              <a:lnSpc>
                <a:spcPct val="120000"/>
              </a:lnSpc>
              <a:buClr>
                <a:srgbClr val="990099"/>
              </a:buClr>
              <a:buFont typeface="標楷體" pitchFamily="65" charset="-120"/>
              <a:buChar char="–"/>
            </a:pPr>
            <a:r>
              <a:rPr lang="zh-TW" altLang="en-US" sz="2400" dirty="0">
                <a:solidFill>
                  <a:srgbClr val="660033"/>
                </a:solidFill>
              </a:rPr>
              <a:t>進行意見諮詢或討論，避免擅斷及</a:t>
            </a:r>
            <a:r>
              <a:rPr lang="zh-TW" altLang="en-US" sz="2400" dirty="0" smtClean="0">
                <a:solidFill>
                  <a:srgbClr val="660033"/>
                </a:solidFill>
              </a:rPr>
              <a:t>主觀</a:t>
            </a:r>
            <a:r>
              <a:rPr lang="en-US" altLang="zh-TW" sz="2400" dirty="0" smtClean="0">
                <a:solidFill>
                  <a:srgbClr val="660033"/>
                </a:solidFill>
              </a:rPr>
              <a:t>~</a:t>
            </a:r>
            <a:r>
              <a:rPr lang="zh-TW" altLang="en-US" sz="2400" dirty="0" smtClean="0">
                <a:solidFill>
                  <a:srgbClr val="FF0000"/>
                </a:solidFill>
              </a:rPr>
              <a:t>三個臭皮匠</a:t>
            </a:r>
            <a:r>
              <a:rPr lang="zh-TW" altLang="en-US" sz="2400" dirty="0" smtClean="0">
                <a:solidFill>
                  <a:srgbClr val="660033"/>
                </a:solidFill>
              </a:rPr>
              <a:t>。</a:t>
            </a:r>
            <a:r>
              <a:rPr lang="zh-TW" altLang="en-US" sz="1400" dirty="0" smtClean="0">
                <a:solidFill>
                  <a:srgbClr val="660033"/>
                </a:solidFill>
              </a:rPr>
              <a:t> </a:t>
            </a:r>
            <a:endParaRPr lang="zh-TW" altLang="en-US" sz="1400" dirty="0">
              <a:solidFill>
                <a:srgbClr val="660033"/>
              </a:solidFill>
            </a:endParaRPr>
          </a:p>
          <a:p>
            <a:pPr>
              <a:lnSpc>
                <a:spcPct val="120000"/>
              </a:lnSpc>
            </a:pPr>
            <a:r>
              <a:rPr lang="zh-TW" altLang="en-US" sz="2400" dirty="0">
                <a:solidFill>
                  <a:srgbClr val="000099"/>
                </a:solidFill>
              </a:rPr>
              <a:t>完整原則</a:t>
            </a:r>
          </a:p>
          <a:p>
            <a:pPr lvl="1">
              <a:lnSpc>
                <a:spcPct val="120000"/>
              </a:lnSpc>
              <a:buClr>
                <a:srgbClr val="990099"/>
              </a:buClr>
              <a:buFont typeface="標楷體" pitchFamily="65" charset="-120"/>
              <a:buChar char="–"/>
            </a:pPr>
            <a:r>
              <a:rPr lang="zh-TW" altLang="en-US" sz="2400" dirty="0">
                <a:solidFill>
                  <a:srgbClr val="660033"/>
                </a:solidFill>
              </a:rPr>
              <a:t>遵循全宗原則，衡量檔案原有機關層級或檔案之重要性、獨特性、代表性，擇選具完整性之檔案，避免</a:t>
            </a:r>
            <a:r>
              <a:rPr lang="zh-TW" altLang="en-US" sz="2400" dirty="0" smtClean="0">
                <a:solidFill>
                  <a:srgbClr val="660033"/>
                </a:solidFill>
              </a:rPr>
              <a:t>重複。 </a:t>
            </a:r>
            <a:endParaRPr lang="zh-TW" altLang="en-US" sz="2400" dirty="0">
              <a:solidFill>
                <a:srgbClr val="660033"/>
              </a:solidFill>
            </a:endParaRPr>
          </a:p>
        </p:txBody>
      </p:sp>
    </p:spTree>
    <p:extLst>
      <p:ext uri="{BB962C8B-B14F-4D97-AF65-F5344CB8AC3E}">
        <p14:creationId xmlns:p14="http://schemas.microsoft.com/office/powerpoint/2010/main" val="293569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684213" y="333375"/>
            <a:ext cx="7772400" cy="1008063"/>
          </a:xfrm>
        </p:spPr>
        <p:txBody>
          <a:bodyPr/>
          <a:lstStyle/>
          <a:p>
            <a:r>
              <a:rPr lang="zh-TW" altLang="en-US"/>
              <a:t>檔案鑑定原則(續)</a:t>
            </a:r>
          </a:p>
        </p:txBody>
      </p:sp>
      <p:sp>
        <p:nvSpPr>
          <p:cNvPr id="935939" name="Rectangle 3"/>
          <p:cNvSpPr>
            <a:spLocks noGrp="1" noChangeArrowheads="1"/>
          </p:cNvSpPr>
          <p:nvPr>
            <p:ph type="body" idx="1"/>
          </p:nvPr>
        </p:nvSpPr>
        <p:spPr>
          <a:xfrm>
            <a:off x="685800" y="1412875"/>
            <a:ext cx="8062913" cy="5040313"/>
          </a:xfrm>
        </p:spPr>
        <p:txBody>
          <a:bodyPr/>
          <a:lstStyle/>
          <a:p>
            <a:pPr>
              <a:lnSpc>
                <a:spcPct val="120000"/>
              </a:lnSpc>
            </a:pPr>
            <a:r>
              <a:rPr lang="zh-TW" altLang="en-US" sz="2400" dirty="0">
                <a:solidFill>
                  <a:srgbClr val="000099"/>
                </a:solidFill>
              </a:rPr>
              <a:t>不受媒體拘泥原則</a:t>
            </a:r>
          </a:p>
          <a:p>
            <a:pPr lvl="1">
              <a:lnSpc>
                <a:spcPct val="120000"/>
              </a:lnSpc>
              <a:buClr>
                <a:srgbClr val="990099"/>
              </a:buClr>
              <a:buFont typeface="標楷體" pitchFamily="65" charset="-120"/>
              <a:buChar char="–"/>
            </a:pPr>
            <a:r>
              <a:rPr lang="zh-TW" altLang="en-US" sz="2400" dirty="0">
                <a:solidFill>
                  <a:srgbClr val="660033"/>
                </a:solidFill>
              </a:rPr>
              <a:t>注重檔案內容價值，不因檔案媒體型式不同而有所</a:t>
            </a:r>
            <a:r>
              <a:rPr lang="zh-TW" altLang="en-US" sz="2400" dirty="0" smtClean="0">
                <a:solidFill>
                  <a:srgbClr val="660033"/>
                </a:solidFill>
              </a:rPr>
              <a:t>差異。</a:t>
            </a:r>
            <a:r>
              <a:rPr lang="zh-TW" altLang="en-US" sz="2400" dirty="0" smtClean="0"/>
              <a:t> </a:t>
            </a:r>
            <a:endParaRPr lang="zh-TW" altLang="en-US" sz="2400" dirty="0"/>
          </a:p>
          <a:p>
            <a:pPr>
              <a:lnSpc>
                <a:spcPct val="120000"/>
              </a:lnSpc>
            </a:pPr>
            <a:r>
              <a:rPr lang="zh-TW" altLang="en-US" sz="2400" dirty="0">
                <a:solidFill>
                  <a:srgbClr val="000099"/>
                </a:solidFill>
              </a:rPr>
              <a:t>去蕪存菁原則</a:t>
            </a:r>
          </a:p>
          <a:p>
            <a:pPr lvl="1">
              <a:lnSpc>
                <a:spcPct val="120000"/>
              </a:lnSpc>
              <a:buClr>
                <a:srgbClr val="990099"/>
              </a:buClr>
              <a:buFont typeface="標楷體" pitchFamily="65" charset="-120"/>
              <a:buChar char="–"/>
            </a:pPr>
            <a:r>
              <a:rPr lang="zh-TW" altLang="en-US" sz="2400" dirty="0">
                <a:solidFill>
                  <a:srgbClr val="660033"/>
                </a:solidFill>
              </a:rPr>
              <a:t>精選足以代表機關組織沿革、政策及業務之檔案。但以不違背完整原則</a:t>
            </a:r>
            <a:r>
              <a:rPr lang="zh-TW" altLang="en-US" sz="2400" dirty="0" smtClean="0">
                <a:solidFill>
                  <a:srgbClr val="660033"/>
                </a:solidFill>
              </a:rPr>
              <a:t>為限。</a:t>
            </a:r>
            <a:r>
              <a:rPr lang="zh-TW" altLang="en-US" sz="2400" dirty="0" smtClean="0"/>
              <a:t> </a:t>
            </a:r>
            <a:endParaRPr lang="zh-TW" altLang="en-US" sz="2400" dirty="0"/>
          </a:p>
          <a:p>
            <a:pPr>
              <a:lnSpc>
                <a:spcPct val="120000"/>
              </a:lnSpc>
            </a:pPr>
            <a:r>
              <a:rPr lang="zh-TW" altLang="en-US" sz="2400" dirty="0">
                <a:solidFill>
                  <a:srgbClr val="000099"/>
                </a:solidFill>
              </a:rPr>
              <a:t>先例原則</a:t>
            </a:r>
          </a:p>
          <a:p>
            <a:pPr lvl="1">
              <a:lnSpc>
                <a:spcPct val="120000"/>
              </a:lnSpc>
              <a:buClr>
                <a:srgbClr val="990099"/>
              </a:buClr>
              <a:buFont typeface="標楷體" pitchFamily="65" charset="-120"/>
              <a:buChar char="–"/>
            </a:pPr>
            <a:r>
              <a:rPr lang="zh-TW" altLang="en-US" sz="2400" dirty="0">
                <a:solidFill>
                  <a:srgbClr val="660033"/>
                </a:solidFill>
              </a:rPr>
              <a:t>遵循過去相關檔案鑑定之結果。但因機關職能或時空環境變遷等特殊情形者，不在此</a:t>
            </a:r>
            <a:r>
              <a:rPr lang="zh-TW" altLang="en-US" sz="2400" dirty="0" smtClean="0">
                <a:solidFill>
                  <a:srgbClr val="660033"/>
                </a:solidFill>
              </a:rPr>
              <a:t>限。</a:t>
            </a:r>
            <a:r>
              <a:rPr lang="zh-TW" altLang="en-US" sz="2400" dirty="0" smtClean="0"/>
              <a:t> </a:t>
            </a:r>
            <a:endParaRPr lang="zh-TW" altLang="en-US" sz="2400" dirty="0"/>
          </a:p>
        </p:txBody>
      </p:sp>
    </p:spTree>
    <p:extLst>
      <p:ext uri="{BB962C8B-B14F-4D97-AF65-F5344CB8AC3E}">
        <p14:creationId xmlns:p14="http://schemas.microsoft.com/office/powerpoint/2010/main" val="2937647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683568" y="332656"/>
            <a:ext cx="7772400" cy="1079500"/>
          </a:xfrm>
        </p:spPr>
        <p:txBody>
          <a:bodyPr/>
          <a:lstStyle/>
          <a:p>
            <a:r>
              <a:rPr lang="zh-TW" altLang="en-US" dirty="0"/>
              <a:t>檔案鑑定</a:t>
            </a:r>
            <a:r>
              <a:rPr lang="zh-TW" altLang="en-US" dirty="0" smtClean="0"/>
              <a:t>時機 </a:t>
            </a:r>
            <a:r>
              <a:rPr lang="zh-TW" altLang="en-US" sz="1800" dirty="0" smtClean="0">
                <a:solidFill>
                  <a:srgbClr val="FF0000"/>
                </a:solidFill>
              </a:rPr>
              <a:t>施行細則第</a:t>
            </a:r>
            <a:r>
              <a:rPr lang="en-US" altLang="zh-TW" sz="1800" dirty="0" smtClean="0">
                <a:solidFill>
                  <a:srgbClr val="FF0000"/>
                </a:solidFill>
              </a:rPr>
              <a:t>13</a:t>
            </a:r>
            <a:r>
              <a:rPr lang="zh-TW" altLang="en-US" sz="1800" dirty="0" smtClean="0">
                <a:solidFill>
                  <a:srgbClr val="FF0000"/>
                </a:solidFill>
              </a:rPr>
              <a:t>條</a:t>
            </a:r>
            <a:endParaRPr lang="zh-TW" altLang="en-US" dirty="0">
              <a:solidFill>
                <a:srgbClr val="FF0000"/>
              </a:solidFill>
            </a:endParaRPr>
          </a:p>
        </p:txBody>
      </p:sp>
      <p:sp>
        <p:nvSpPr>
          <p:cNvPr id="940035" name="Rectangle 3"/>
          <p:cNvSpPr>
            <a:spLocks noGrp="1" noChangeArrowheads="1"/>
          </p:cNvSpPr>
          <p:nvPr>
            <p:ph type="body" idx="1"/>
          </p:nvPr>
        </p:nvSpPr>
        <p:spPr>
          <a:xfrm>
            <a:off x="685800" y="1484313"/>
            <a:ext cx="7918450" cy="4968875"/>
          </a:xfrm>
        </p:spPr>
        <p:txBody>
          <a:bodyPr/>
          <a:lstStyle/>
          <a:p>
            <a:pPr>
              <a:lnSpc>
                <a:spcPct val="90000"/>
              </a:lnSpc>
            </a:pPr>
            <a:r>
              <a:rPr lang="zh-TW" altLang="en-US" sz="2800" dirty="0">
                <a:solidFill>
                  <a:srgbClr val="000099"/>
                </a:solidFill>
              </a:rPr>
              <a:t>因修訂檔案保存年限區分表，認有必要者</a:t>
            </a:r>
          </a:p>
          <a:p>
            <a:pPr>
              <a:lnSpc>
                <a:spcPct val="90000"/>
              </a:lnSpc>
            </a:pPr>
            <a:r>
              <a:rPr lang="zh-TW" altLang="en-US" sz="2800" dirty="0">
                <a:solidFill>
                  <a:srgbClr val="000099"/>
                </a:solidFill>
              </a:rPr>
              <a:t>辦理檔案銷毀、移轉或應用產生疑義或發生爭議者</a:t>
            </a:r>
          </a:p>
          <a:p>
            <a:pPr>
              <a:lnSpc>
                <a:spcPct val="90000"/>
              </a:lnSpc>
            </a:pPr>
            <a:r>
              <a:rPr lang="zh-TW" altLang="en-US" sz="2800" dirty="0">
                <a:solidFill>
                  <a:srgbClr val="000099"/>
                </a:solidFill>
              </a:rPr>
              <a:t>檔案因年代久遠而難以判定其保存年限者</a:t>
            </a:r>
          </a:p>
          <a:p>
            <a:pPr>
              <a:lnSpc>
                <a:spcPct val="90000"/>
              </a:lnSpc>
            </a:pPr>
            <a:r>
              <a:rPr lang="zh-TW" altLang="en-US" sz="2800" dirty="0">
                <a:solidFill>
                  <a:srgbClr val="000099"/>
                </a:solidFill>
              </a:rPr>
              <a:t>檔案因天災或事故致毀損者</a:t>
            </a:r>
          </a:p>
          <a:p>
            <a:pPr>
              <a:lnSpc>
                <a:spcPct val="90000"/>
              </a:lnSpc>
            </a:pPr>
            <a:r>
              <a:rPr lang="zh-TW" altLang="en-US" sz="2800" dirty="0">
                <a:solidFill>
                  <a:srgbClr val="000099"/>
                </a:solidFill>
              </a:rPr>
              <a:t>機關永久保存檔案移轉檔案管理局前</a:t>
            </a:r>
          </a:p>
          <a:p>
            <a:pPr>
              <a:lnSpc>
                <a:spcPct val="90000"/>
              </a:lnSpc>
            </a:pPr>
            <a:r>
              <a:rPr lang="zh-TW" altLang="en-US" sz="2800" dirty="0">
                <a:solidFill>
                  <a:srgbClr val="000099"/>
                </a:solidFill>
              </a:rPr>
              <a:t>辦理電子檔案轉置、移轉</a:t>
            </a:r>
            <a:r>
              <a:rPr lang="en-US" altLang="zh-TW" sz="2800" dirty="0">
                <a:solidFill>
                  <a:srgbClr val="000099"/>
                </a:solidFill>
              </a:rPr>
              <a:t>(</a:t>
            </a:r>
            <a:r>
              <a:rPr lang="zh-TW" altLang="en-US" sz="2800" dirty="0">
                <a:solidFill>
                  <a:srgbClr val="000099"/>
                </a:solidFill>
              </a:rPr>
              <a:t>交</a:t>
            </a:r>
            <a:r>
              <a:rPr lang="en-US" altLang="zh-TW" sz="2800" dirty="0">
                <a:solidFill>
                  <a:srgbClr val="000099"/>
                </a:solidFill>
              </a:rPr>
              <a:t>)</a:t>
            </a:r>
            <a:r>
              <a:rPr lang="zh-TW" altLang="en-US" sz="2800" dirty="0">
                <a:solidFill>
                  <a:srgbClr val="000099"/>
                </a:solidFill>
              </a:rPr>
              <a:t>或清查階段</a:t>
            </a:r>
          </a:p>
          <a:p>
            <a:pPr>
              <a:lnSpc>
                <a:spcPct val="90000"/>
              </a:lnSpc>
            </a:pPr>
            <a:r>
              <a:rPr lang="zh-TW" altLang="en-US" sz="2800" dirty="0">
                <a:solidFill>
                  <a:srgbClr val="000099"/>
                </a:solidFill>
              </a:rPr>
              <a:t>規劃建置電子檔案管理資訊系統</a:t>
            </a:r>
            <a:r>
              <a:rPr lang="en-US" altLang="zh-TW" sz="2800" dirty="0">
                <a:solidFill>
                  <a:srgbClr val="000099"/>
                </a:solidFill>
              </a:rPr>
              <a:t>(</a:t>
            </a:r>
            <a:r>
              <a:rPr lang="zh-TW" altLang="en-US" sz="2800" dirty="0">
                <a:solidFill>
                  <a:srgbClr val="000099"/>
                </a:solidFill>
              </a:rPr>
              <a:t>含重新設計及版本升級</a:t>
            </a:r>
            <a:r>
              <a:rPr lang="en-US" altLang="zh-TW" sz="2800" dirty="0">
                <a:solidFill>
                  <a:srgbClr val="000099"/>
                </a:solidFill>
              </a:rPr>
              <a:t>)</a:t>
            </a:r>
            <a:r>
              <a:rPr lang="zh-TW" altLang="en-US" sz="2800" dirty="0">
                <a:solidFill>
                  <a:srgbClr val="000099"/>
                </a:solidFill>
              </a:rPr>
              <a:t>階段</a:t>
            </a:r>
          </a:p>
        </p:txBody>
      </p:sp>
    </p:spTree>
    <p:extLst>
      <p:ext uri="{BB962C8B-B14F-4D97-AF65-F5344CB8AC3E}">
        <p14:creationId xmlns:p14="http://schemas.microsoft.com/office/powerpoint/2010/main" val="196580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468313" y="0"/>
            <a:ext cx="8229600" cy="1143000"/>
          </a:xfrm>
        </p:spPr>
        <p:txBody>
          <a:bodyPr/>
          <a:lstStyle/>
          <a:p>
            <a:pPr eaLnBrk="1" hangingPunct="1"/>
            <a:r>
              <a:rPr lang="zh-TW" altLang="en-US" dirty="0" smtClean="0"/>
              <a:t>檔案鑑定步驟</a:t>
            </a:r>
          </a:p>
        </p:txBody>
      </p:sp>
      <p:sp>
        <p:nvSpPr>
          <p:cNvPr id="180226" name="Oval 2"/>
          <p:cNvSpPr>
            <a:spLocks noChangeArrowheads="1"/>
          </p:cNvSpPr>
          <p:nvPr/>
        </p:nvSpPr>
        <p:spPr bwMode="auto">
          <a:xfrm>
            <a:off x="609830" y="5259901"/>
            <a:ext cx="2665412" cy="1196975"/>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660066"/>
                </a:solidFill>
                <a:ea typeface="標楷體" pitchFamily="65" charset="-120"/>
              </a:rPr>
              <a:t>判定保存年限</a:t>
            </a:r>
          </a:p>
          <a:p>
            <a:pPr algn="ctr"/>
            <a:r>
              <a:rPr lang="zh-TW" altLang="en-US" sz="2400" b="1" dirty="0">
                <a:solidFill>
                  <a:srgbClr val="660066"/>
                </a:solidFill>
                <a:ea typeface="標楷體" pitchFamily="65" charset="-120"/>
              </a:rPr>
              <a:t>及清理處置參考</a:t>
            </a:r>
          </a:p>
        </p:txBody>
      </p:sp>
      <p:sp>
        <p:nvSpPr>
          <p:cNvPr id="180228" name="AutoShape 4"/>
          <p:cNvSpPr>
            <a:spLocks noChangeArrowheads="1"/>
          </p:cNvSpPr>
          <p:nvPr/>
        </p:nvSpPr>
        <p:spPr bwMode="auto">
          <a:xfrm>
            <a:off x="1042988" y="1196975"/>
            <a:ext cx="2233612" cy="1727200"/>
          </a:xfrm>
          <a:prstGeom prst="rightArrowCallout">
            <a:avLst>
              <a:gd name="adj1" fmla="val 25000"/>
              <a:gd name="adj2" fmla="val 25000"/>
              <a:gd name="adj3" fmla="val 16027"/>
              <a:gd name="adj4" fmla="val 78329"/>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000099"/>
                </a:solidFill>
                <a:ea typeface="標楷體" pitchFamily="65" charset="-120"/>
              </a:rPr>
              <a:t>確立目的</a:t>
            </a:r>
          </a:p>
          <a:p>
            <a:pPr algn="ctr"/>
            <a:r>
              <a:rPr lang="zh-TW" altLang="en-US" sz="2400" b="1" dirty="0">
                <a:solidFill>
                  <a:srgbClr val="000099"/>
                </a:solidFill>
                <a:ea typeface="標楷體" pitchFamily="65" charset="-120"/>
              </a:rPr>
              <a:t>與範圍</a:t>
            </a:r>
          </a:p>
        </p:txBody>
      </p:sp>
      <p:sp>
        <p:nvSpPr>
          <p:cNvPr id="180229" name="AutoShape 5"/>
          <p:cNvSpPr>
            <a:spLocks noChangeArrowheads="1"/>
          </p:cNvSpPr>
          <p:nvPr/>
        </p:nvSpPr>
        <p:spPr bwMode="auto">
          <a:xfrm>
            <a:off x="3348038" y="1203977"/>
            <a:ext cx="2519362" cy="1727200"/>
          </a:xfrm>
          <a:prstGeom prst="rightArrowCallout">
            <a:avLst>
              <a:gd name="adj1" fmla="val 25000"/>
              <a:gd name="adj2" fmla="val 25000"/>
              <a:gd name="adj3" fmla="val 18078"/>
              <a:gd name="adj4" fmla="val 78329"/>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000099"/>
                </a:solidFill>
                <a:ea typeface="標楷體" pitchFamily="65" charset="-120"/>
              </a:rPr>
              <a:t>分析機關</a:t>
            </a:r>
          </a:p>
          <a:p>
            <a:pPr algn="ctr"/>
            <a:r>
              <a:rPr lang="zh-TW" altLang="en-US" sz="2400" b="1" dirty="0">
                <a:solidFill>
                  <a:srgbClr val="000099"/>
                </a:solidFill>
                <a:ea typeface="標楷體" pitchFamily="65" charset="-120"/>
              </a:rPr>
              <a:t>背景與</a:t>
            </a:r>
          </a:p>
          <a:p>
            <a:pPr algn="ctr"/>
            <a:r>
              <a:rPr lang="zh-TW" altLang="en-US" sz="2400" b="1" dirty="0">
                <a:solidFill>
                  <a:srgbClr val="000099"/>
                </a:solidFill>
                <a:ea typeface="標楷體" pitchFamily="65" charset="-120"/>
              </a:rPr>
              <a:t>檔案概況</a:t>
            </a:r>
          </a:p>
        </p:txBody>
      </p:sp>
      <p:sp>
        <p:nvSpPr>
          <p:cNvPr id="180230" name="AutoShape 6"/>
          <p:cNvSpPr>
            <a:spLocks noChangeArrowheads="1"/>
          </p:cNvSpPr>
          <p:nvPr/>
        </p:nvSpPr>
        <p:spPr bwMode="auto">
          <a:xfrm>
            <a:off x="6011863" y="1196975"/>
            <a:ext cx="2160587" cy="1943993"/>
          </a:xfrm>
          <a:prstGeom prst="downArrowCallout">
            <a:avLst>
              <a:gd name="adj1" fmla="val 21083"/>
              <a:gd name="adj2" fmla="val 25000"/>
              <a:gd name="adj3" fmla="val 18125"/>
              <a:gd name="adj4" fmla="val 69194"/>
            </a:avLst>
          </a:prstGeom>
          <a:solidFill>
            <a:srgbClr val="FFCCFF"/>
          </a:solidFill>
          <a:ln w="9525">
            <a:solidFill>
              <a:schemeClr val="tx1"/>
            </a:solidFill>
            <a:miter lim="800000"/>
            <a:headEnd/>
            <a:tailEnd/>
          </a:ln>
          <a:effectLst/>
          <a:extLst/>
        </p:spPr>
        <p:txBody>
          <a:bodyPr wrap="none" anchor="ctr"/>
          <a:lstStyle/>
          <a:p>
            <a:pPr algn="ctr"/>
            <a:r>
              <a:rPr lang="zh-TW" altLang="en-US" sz="2400" b="1" dirty="0">
                <a:solidFill>
                  <a:srgbClr val="000099"/>
                </a:solidFill>
                <a:ea typeface="標楷體" pitchFamily="65" charset="-120"/>
              </a:rPr>
              <a:t>選擇</a:t>
            </a:r>
          </a:p>
          <a:p>
            <a:pPr algn="ctr"/>
            <a:r>
              <a:rPr lang="zh-TW" altLang="en-US" sz="2400" b="1" dirty="0">
                <a:solidFill>
                  <a:srgbClr val="000099"/>
                </a:solidFill>
                <a:ea typeface="標楷體" pitchFamily="65" charset="-120"/>
              </a:rPr>
              <a:t>鑑定方式、</a:t>
            </a:r>
          </a:p>
          <a:p>
            <a:pPr algn="ctr"/>
            <a:r>
              <a:rPr lang="zh-TW" altLang="en-US" sz="2400" b="1" dirty="0">
                <a:solidFill>
                  <a:srgbClr val="000099"/>
                </a:solidFill>
                <a:ea typeface="標楷體" pitchFamily="65" charset="-120"/>
              </a:rPr>
              <a:t>方法與基準</a:t>
            </a:r>
          </a:p>
        </p:txBody>
      </p:sp>
      <p:sp>
        <p:nvSpPr>
          <p:cNvPr id="180231" name="AutoShape 7"/>
          <p:cNvSpPr>
            <a:spLocks noChangeArrowheads="1"/>
          </p:cNvSpPr>
          <p:nvPr/>
        </p:nvSpPr>
        <p:spPr bwMode="auto">
          <a:xfrm>
            <a:off x="5601367" y="3212976"/>
            <a:ext cx="2592387" cy="1728788"/>
          </a:xfrm>
          <a:prstGeom prst="leftArrowCallout">
            <a:avLst>
              <a:gd name="adj1" fmla="val 23463"/>
              <a:gd name="adj2" fmla="val 25000"/>
              <a:gd name="adj3" fmla="val 20827"/>
              <a:gd name="adj4" fmla="val 75681"/>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000099"/>
                </a:solidFill>
                <a:ea typeface="標楷體" pitchFamily="65" charset="-120"/>
              </a:rPr>
              <a:t>分析</a:t>
            </a:r>
          </a:p>
          <a:p>
            <a:pPr algn="ctr"/>
            <a:r>
              <a:rPr lang="zh-TW" altLang="en-US" sz="2400" b="1" dirty="0" smtClean="0">
                <a:solidFill>
                  <a:srgbClr val="000099"/>
                </a:solidFill>
                <a:ea typeface="標楷體" pitchFamily="65" charset="-120"/>
              </a:rPr>
              <a:t>檔案價值</a:t>
            </a:r>
            <a:endParaRPr lang="zh-TW" altLang="en-US" sz="2400" b="1" dirty="0">
              <a:solidFill>
                <a:srgbClr val="000099"/>
              </a:solidFill>
              <a:ea typeface="標楷體" pitchFamily="65" charset="-120"/>
            </a:endParaRPr>
          </a:p>
        </p:txBody>
      </p:sp>
      <p:sp>
        <p:nvSpPr>
          <p:cNvPr id="180232" name="AutoShape 8"/>
          <p:cNvSpPr>
            <a:spLocks noChangeArrowheads="1"/>
          </p:cNvSpPr>
          <p:nvPr/>
        </p:nvSpPr>
        <p:spPr bwMode="auto">
          <a:xfrm>
            <a:off x="2987675" y="3212976"/>
            <a:ext cx="2447925" cy="1728788"/>
          </a:xfrm>
          <a:prstGeom prst="leftArrowCallout">
            <a:avLst>
              <a:gd name="adj1" fmla="val 23463"/>
              <a:gd name="adj2" fmla="val 25000"/>
              <a:gd name="adj3" fmla="val 19666"/>
              <a:gd name="adj4" fmla="val 75681"/>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000099"/>
                </a:solidFill>
                <a:ea typeface="標楷體" pitchFamily="65" charset="-120"/>
              </a:rPr>
              <a:t>提出</a:t>
            </a:r>
          </a:p>
          <a:p>
            <a:pPr algn="ctr"/>
            <a:r>
              <a:rPr lang="zh-TW" altLang="en-US" sz="2400" b="1" dirty="0">
                <a:solidFill>
                  <a:srgbClr val="000099"/>
                </a:solidFill>
                <a:ea typeface="標楷體" pitchFamily="65" charset="-120"/>
              </a:rPr>
              <a:t>鑑定結果</a:t>
            </a:r>
          </a:p>
        </p:txBody>
      </p:sp>
      <p:sp>
        <p:nvSpPr>
          <p:cNvPr id="180233" name="AutoShape 9"/>
          <p:cNvSpPr>
            <a:spLocks noChangeArrowheads="1"/>
          </p:cNvSpPr>
          <p:nvPr/>
        </p:nvSpPr>
        <p:spPr bwMode="auto">
          <a:xfrm>
            <a:off x="971550" y="3212976"/>
            <a:ext cx="1944688" cy="2016125"/>
          </a:xfrm>
          <a:prstGeom prst="downArrowCallout">
            <a:avLst>
              <a:gd name="adj1" fmla="val 19741"/>
              <a:gd name="adj2" fmla="val 25000"/>
              <a:gd name="adj3" fmla="val 12734"/>
              <a:gd name="adj4" fmla="val 76380"/>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000099"/>
                </a:solidFill>
                <a:ea typeface="標楷體" pitchFamily="65" charset="-120"/>
              </a:rPr>
              <a:t>撰寫</a:t>
            </a:r>
          </a:p>
          <a:p>
            <a:pPr algn="ctr"/>
            <a:r>
              <a:rPr lang="zh-TW" altLang="en-US" sz="2400" b="1" dirty="0">
                <a:solidFill>
                  <a:srgbClr val="000099"/>
                </a:solidFill>
                <a:ea typeface="標楷體" pitchFamily="65" charset="-120"/>
              </a:rPr>
              <a:t>鑑定報告</a:t>
            </a:r>
          </a:p>
        </p:txBody>
      </p:sp>
    </p:spTree>
    <p:extLst>
      <p:ext uri="{BB962C8B-B14F-4D97-AF65-F5344CB8AC3E}">
        <p14:creationId xmlns:p14="http://schemas.microsoft.com/office/powerpoint/2010/main" val="289016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blinds(vertical)">
                                      <p:cBhvr>
                                        <p:cTn id="7" dur="500"/>
                                        <p:tgtEl>
                                          <p:spTgt spid="180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80229"/>
                                        </p:tgtEl>
                                        <p:attrNameLst>
                                          <p:attrName>style.visibility</p:attrName>
                                        </p:attrNameLst>
                                      </p:cBhvr>
                                      <p:to>
                                        <p:strVal val="visible"/>
                                      </p:to>
                                    </p:set>
                                    <p:animEffect transition="in" filter="blinds(vertical)">
                                      <p:cBhvr>
                                        <p:cTn id="12" dur="500"/>
                                        <p:tgtEl>
                                          <p:spTgt spid="180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80230"/>
                                        </p:tgtEl>
                                        <p:attrNameLst>
                                          <p:attrName>style.visibility</p:attrName>
                                        </p:attrNameLst>
                                      </p:cBhvr>
                                      <p:to>
                                        <p:strVal val="visible"/>
                                      </p:to>
                                    </p:set>
                                    <p:animEffect transition="in" filter="blinds(vertical)">
                                      <p:cBhvr>
                                        <p:cTn id="17" dur="500"/>
                                        <p:tgtEl>
                                          <p:spTgt spid="180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80231"/>
                                        </p:tgtEl>
                                        <p:attrNameLst>
                                          <p:attrName>style.visibility</p:attrName>
                                        </p:attrNameLst>
                                      </p:cBhvr>
                                      <p:to>
                                        <p:strVal val="visible"/>
                                      </p:to>
                                    </p:set>
                                    <p:anim calcmode="lin" valueType="num">
                                      <p:cBhvr additive="base">
                                        <p:cTn id="22" dur="500" fill="hold"/>
                                        <p:tgtEl>
                                          <p:spTgt spid="180231"/>
                                        </p:tgtEl>
                                        <p:attrNameLst>
                                          <p:attrName>ppt_x</p:attrName>
                                        </p:attrNameLst>
                                      </p:cBhvr>
                                      <p:tavLst>
                                        <p:tav tm="0">
                                          <p:val>
                                            <p:strVal val="1+#ppt_w/2"/>
                                          </p:val>
                                        </p:tav>
                                        <p:tav tm="100000">
                                          <p:val>
                                            <p:strVal val="#ppt_x"/>
                                          </p:val>
                                        </p:tav>
                                      </p:tavLst>
                                    </p:anim>
                                    <p:anim calcmode="lin" valueType="num">
                                      <p:cBhvr additive="base">
                                        <p:cTn id="23" dur="500" fill="hold"/>
                                        <p:tgtEl>
                                          <p:spTgt spid="180231"/>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80232"/>
                                        </p:tgtEl>
                                        <p:attrNameLst>
                                          <p:attrName>style.visibility</p:attrName>
                                        </p:attrNameLst>
                                      </p:cBhvr>
                                      <p:to>
                                        <p:strVal val="visible"/>
                                      </p:to>
                                    </p:set>
                                    <p:anim calcmode="lin" valueType="num">
                                      <p:cBhvr additive="base">
                                        <p:cTn id="28" dur="500" fill="hold"/>
                                        <p:tgtEl>
                                          <p:spTgt spid="180232"/>
                                        </p:tgtEl>
                                        <p:attrNameLst>
                                          <p:attrName>ppt_x</p:attrName>
                                        </p:attrNameLst>
                                      </p:cBhvr>
                                      <p:tavLst>
                                        <p:tav tm="0">
                                          <p:val>
                                            <p:strVal val="1+#ppt_w/2"/>
                                          </p:val>
                                        </p:tav>
                                        <p:tav tm="100000">
                                          <p:val>
                                            <p:strVal val="#ppt_x"/>
                                          </p:val>
                                        </p:tav>
                                      </p:tavLst>
                                    </p:anim>
                                    <p:anim calcmode="lin" valueType="num">
                                      <p:cBhvr additive="base">
                                        <p:cTn id="29" dur="500" fill="hold"/>
                                        <p:tgtEl>
                                          <p:spTgt spid="180232"/>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0233"/>
                                        </p:tgtEl>
                                        <p:attrNameLst>
                                          <p:attrName>style.visibility</p:attrName>
                                        </p:attrNameLst>
                                      </p:cBhvr>
                                      <p:to>
                                        <p:strVal val="visible"/>
                                      </p:to>
                                    </p:set>
                                    <p:animEffect transition="in" filter="blinds(horizontal)">
                                      <p:cBhvr>
                                        <p:cTn id="34" dur="500"/>
                                        <p:tgtEl>
                                          <p:spTgt spid="18023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0226"/>
                                        </p:tgtEl>
                                        <p:attrNameLst>
                                          <p:attrName>style.visibility</p:attrName>
                                        </p:attrNameLst>
                                      </p:cBhvr>
                                      <p:to>
                                        <p:strVal val="visible"/>
                                      </p:to>
                                    </p:set>
                                    <p:animEffect transition="in" filter="fade">
                                      <p:cBhvr>
                                        <p:cTn id="39" dur="2000"/>
                                        <p:tgtEl>
                                          <p:spTgt spid="180226"/>
                                        </p:tgtEl>
                                      </p:cBhvr>
                                    </p:animEffect>
                                  </p:childTnLst>
                                </p:cTn>
                              </p:par>
                              <p:par>
                                <p:cTn id="40" presetID="6" presetClass="emph" presetSubtype="0" fill="hold" grpId="1" nodeType="withEffect">
                                  <p:stCondLst>
                                    <p:cond delay="0"/>
                                  </p:stCondLst>
                                  <p:childTnLst>
                                    <p:animScale>
                                      <p:cBhvr>
                                        <p:cTn id="41" dur="2000" fill="hold"/>
                                        <p:tgtEl>
                                          <p:spTgt spid="1802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6" grpId="1" animBg="1"/>
      <p:bldP spid="180228" grpId="0" animBg="1"/>
      <p:bldP spid="180229" grpId="0" animBg="1"/>
      <p:bldP spid="180230" grpId="0" animBg="1"/>
      <p:bldP spid="180231" grpId="0" animBg="1"/>
      <p:bldP spid="180232" grpId="0" animBg="1"/>
      <p:bldP spid="1802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a:xfrm>
            <a:off x="685800" y="333375"/>
            <a:ext cx="7772400" cy="1079500"/>
          </a:xfrm>
        </p:spPr>
        <p:txBody>
          <a:bodyPr/>
          <a:lstStyle/>
          <a:p>
            <a:r>
              <a:rPr lang="zh-TW" altLang="en-US" dirty="0" smtClean="0"/>
              <a:t>確立</a:t>
            </a:r>
            <a:r>
              <a:rPr lang="zh-TW" altLang="en-US" dirty="0"/>
              <a:t>檔案鑑定目的及範圍</a:t>
            </a:r>
          </a:p>
        </p:txBody>
      </p:sp>
      <p:sp>
        <p:nvSpPr>
          <p:cNvPr id="944131" name="Rectangle 3"/>
          <p:cNvSpPr>
            <a:spLocks noGrp="1" noChangeArrowheads="1"/>
          </p:cNvSpPr>
          <p:nvPr>
            <p:ph type="body" idx="1"/>
          </p:nvPr>
        </p:nvSpPr>
        <p:spPr>
          <a:xfrm>
            <a:off x="685800" y="1557338"/>
            <a:ext cx="7772400" cy="4895850"/>
          </a:xfrm>
        </p:spPr>
        <p:txBody>
          <a:bodyPr/>
          <a:lstStyle/>
          <a:p>
            <a:r>
              <a:rPr lang="zh-TW" altLang="en-US" sz="2800" dirty="0">
                <a:solidFill>
                  <a:srgbClr val="000099"/>
                </a:solidFill>
              </a:rPr>
              <a:t>鑑定</a:t>
            </a:r>
            <a:r>
              <a:rPr lang="zh-TW" altLang="en-US" sz="2800" dirty="0" smtClean="0">
                <a:solidFill>
                  <a:srgbClr val="000099"/>
                </a:solidFill>
              </a:rPr>
              <a:t>目的</a:t>
            </a:r>
            <a:endParaRPr lang="en-US" altLang="zh-TW" sz="2800" dirty="0" smtClean="0">
              <a:solidFill>
                <a:srgbClr val="000099"/>
              </a:solidFill>
            </a:endParaRPr>
          </a:p>
          <a:p>
            <a:pPr marL="0" indent="0">
              <a:buNone/>
            </a:pPr>
            <a:r>
              <a:rPr lang="en-US" altLang="zh-TW" sz="2800" dirty="0">
                <a:solidFill>
                  <a:srgbClr val="333399"/>
                </a:solidFill>
              </a:rPr>
              <a:t> </a:t>
            </a:r>
            <a:r>
              <a:rPr lang="en-US" altLang="zh-TW" sz="2800" dirty="0" smtClean="0">
                <a:solidFill>
                  <a:srgbClr val="333399"/>
                </a:solidFill>
              </a:rPr>
              <a:t>   </a:t>
            </a:r>
            <a:r>
              <a:rPr lang="en-US" altLang="zh-TW" sz="2400" dirty="0" smtClean="0">
                <a:solidFill>
                  <a:srgbClr val="660033"/>
                </a:solidFill>
              </a:rPr>
              <a:t>- </a:t>
            </a:r>
            <a:r>
              <a:rPr lang="zh-TW" altLang="en-US" sz="2400" dirty="0" smtClean="0">
                <a:solidFill>
                  <a:srgbClr val="660033"/>
                </a:solidFill>
              </a:rPr>
              <a:t>機關</a:t>
            </a:r>
            <a:r>
              <a:rPr lang="zh-TW" altLang="en-US" sz="2400" dirty="0">
                <a:solidFill>
                  <a:srgbClr val="660033"/>
                </a:solidFill>
              </a:rPr>
              <a:t>檔案保存年限</a:t>
            </a:r>
            <a:r>
              <a:rPr lang="zh-TW" altLang="en-US" sz="2400" dirty="0" smtClean="0">
                <a:solidFill>
                  <a:srgbClr val="660033"/>
                </a:solidFill>
              </a:rPr>
              <a:t>區分</a:t>
            </a:r>
            <a:endParaRPr lang="en-US" altLang="zh-TW" sz="2400" dirty="0" smtClean="0">
              <a:solidFill>
                <a:srgbClr val="660033"/>
              </a:solidFill>
            </a:endParaRPr>
          </a:p>
          <a:p>
            <a:pPr marL="0" indent="0">
              <a:buNone/>
            </a:pPr>
            <a:r>
              <a:rPr lang="en-US" altLang="zh-TW" sz="2400" dirty="0">
                <a:solidFill>
                  <a:srgbClr val="660033"/>
                </a:solidFill>
              </a:rPr>
              <a:t> </a:t>
            </a:r>
            <a:r>
              <a:rPr lang="en-US" altLang="zh-TW" sz="2400" dirty="0" smtClean="0">
                <a:solidFill>
                  <a:srgbClr val="660033"/>
                </a:solidFill>
              </a:rPr>
              <a:t>    - </a:t>
            </a:r>
            <a:r>
              <a:rPr lang="zh-TW" altLang="en-US" sz="2400" dirty="0" smtClean="0">
                <a:solidFill>
                  <a:srgbClr val="660033"/>
                </a:solidFill>
              </a:rPr>
              <a:t>機關</a:t>
            </a:r>
            <a:r>
              <a:rPr lang="zh-TW" altLang="en-US" sz="2400" dirty="0">
                <a:solidFill>
                  <a:srgbClr val="660033"/>
                </a:solidFill>
              </a:rPr>
              <a:t>檔案</a:t>
            </a:r>
            <a:r>
              <a:rPr lang="zh-TW" altLang="en-US" sz="2400" dirty="0" smtClean="0">
                <a:solidFill>
                  <a:srgbClr val="660033"/>
                </a:solidFill>
              </a:rPr>
              <a:t>銷毀</a:t>
            </a:r>
            <a:endParaRPr lang="en-US" altLang="zh-TW" sz="2400" dirty="0" smtClean="0">
              <a:solidFill>
                <a:srgbClr val="660033"/>
              </a:solidFill>
            </a:endParaRPr>
          </a:p>
          <a:p>
            <a:pPr marL="0" indent="0">
              <a:buNone/>
            </a:pPr>
            <a:r>
              <a:rPr lang="en-US" altLang="zh-TW" sz="2400" dirty="0">
                <a:solidFill>
                  <a:srgbClr val="660033"/>
                </a:solidFill>
              </a:rPr>
              <a:t> </a:t>
            </a:r>
            <a:r>
              <a:rPr lang="en-US" altLang="zh-TW" sz="2400" dirty="0" smtClean="0">
                <a:solidFill>
                  <a:srgbClr val="660033"/>
                </a:solidFill>
              </a:rPr>
              <a:t>    - </a:t>
            </a:r>
            <a:r>
              <a:rPr lang="zh-TW" altLang="en-US" sz="2400" dirty="0" smtClean="0">
                <a:solidFill>
                  <a:srgbClr val="660033"/>
                </a:solidFill>
              </a:rPr>
              <a:t>機關</a:t>
            </a:r>
            <a:r>
              <a:rPr lang="zh-TW" altLang="en-US" sz="2400" dirty="0">
                <a:solidFill>
                  <a:srgbClr val="660033"/>
                </a:solidFill>
              </a:rPr>
              <a:t>檔案移轉</a:t>
            </a:r>
          </a:p>
          <a:p>
            <a:r>
              <a:rPr lang="zh-TW" altLang="en-US" sz="2800" dirty="0">
                <a:solidFill>
                  <a:srgbClr val="000099"/>
                </a:solidFill>
              </a:rPr>
              <a:t>鑑定</a:t>
            </a:r>
            <a:r>
              <a:rPr lang="zh-TW" altLang="en-US" sz="2800" dirty="0" smtClean="0">
                <a:solidFill>
                  <a:srgbClr val="000099"/>
                </a:solidFill>
              </a:rPr>
              <a:t>範圍</a:t>
            </a:r>
            <a:endParaRPr lang="en-US" altLang="zh-TW" sz="2800" dirty="0" smtClean="0">
              <a:solidFill>
                <a:srgbClr val="000099"/>
              </a:solidFill>
            </a:endParaRPr>
          </a:p>
          <a:p>
            <a:pPr marL="0" indent="0">
              <a:buNone/>
            </a:pPr>
            <a:r>
              <a:rPr lang="zh-TW" altLang="en-US" sz="2400" dirty="0" smtClean="0">
                <a:solidFill>
                  <a:srgbClr val="660033"/>
                </a:solidFill>
              </a:rPr>
              <a:t>    </a:t>
            </a:r>
            <a:r>
              <a:rPr lang="en-US" altLang="zh-TW" sz="2400" dirty="0" smtClean="0">
                <a:solidFill>
                  <a:srgbClr val="660033"/>
                </a:solidFill>
              </a:rPr>
              <a:t>- </a:t>
            </a:r>
            <a:r>
              <a:rPr lang="zh-TW" altLang="en-US" sz="2400" dirty="0" smtClean="0">
                <a:solidFill>
                  <a:srgbClr val="660033"/>
                </a:solidFill>
              </a:rPr>
              <a:t>檔案</a:t>
            </a:r>
            <a:r>
              <a:rPr lang="zh-TW" altLang="en-US" sz="2400" dirty="0">
                <a:solidFill>
                  <a:srgbClr val="660033"/>
                </a:solidFill>
              </a:rPr>
              <a:t>涵蓋年代及產生</a:t>
            </a:r>
            <a:r>
              <a:rPr lang="zh-TW" altLang="en-US" sz="2400" dirty="0" smtClean="0">
                <a:solidFill>
                  <a:srgbClr val="660033"/>
                </a:solidFill>
              </a:rPr>
              <a:t>時間</a:t>
            </a:r>
            <a:endParaRPr lang="en-US" altLang="zh-TW" sz="2400" dirty="0" smtClean="0">
              <a:solidFill>
                <a:srgbClr val="660033"/>
              </a:solidFill>
            </a:endParaRPr>
          </a:p>
          <a:p>
            <a:pPr marL="0" indent="0">
              <a:buNone/>
            </a:pPr>
            <a:r>
              <a:rPr lang="en-US" altLang="zh-TW" sz="2400" dirty="0" smtClean="0">
                <a:solidFill>
                  <a:srgbClr val="660033"/>
                </a:solidFill>
              </a:rPr>
              <a:t>    - </a:t>
            </a:r>
            <a:r>
              <a:rPr lang="zh-TW" altLang="en-US" sz="2400" dirty="0" smtClean="0">
                <a:solidFill>
                  <a:srgbClr val="660033"/>
                </a:solidFill>
              </a:rPr>
              <a:t>檔案類別</a:t>
            </a:r>
            <a:endParaRPr lang="en-US" altLang="zh-TW" sz="2400" dirty="0" smtClean="0">
              <a:solidFill>
                <a:srgbClr val="660033"/>
              </a:solidFill>
            </a:endParaRPr>
          </a:p>
          <a:p>
            <a:pPr marL="0" indent="0">
              <a:buNone/>
            </a:pPr>
            <a:r>
              <a:rPr lang="zh-TW" altLang="en-US" sz="2400" dirty="0" smtClean="0">
                <a:solidFill>
                  <a:srgbClr val="660033"/>
                </a:solidFill>
              </a:rPr>
              <a:t>    </a:t>
            </a:r>
            <a:r>
              <a:rPr lang="en-US" altLang="zh-TW" sz="2400" dirty="0" smtClean="0">
                <a:solidFill>
                  <a:srgbClr val="660033"/>
                </a:solidFill>
              </a:rPr>
              <a:t>- </a:t>
            </a:r>
            <a:r>
              <a:rPr lang="zh-TW" altLang="en-US" sz="2400" dirty="0" smtClean="0">
                <a:solidFill>
                  <a:srgbClr val="660033"/>
                </a:solidFill>
              </a:rPr>
              <a:t>檔案</a:t>
            </a:r>
            <a:r>
              <a:rPr lang="zh-TW" altLang="en-US" sz="2400" dirty="0">
                <a:solidFill>
                  <a:srgbClr val="660033"/>
                </a:solidFill>
              </a:rPr>
              <a:t>數量</a:t>
            </a:r>
          </a:p>
        </p:txBody>
      </p:sp>
    </p:spTree>
    <p:extLst>
      <p:ext uri="{BB962C8B-B14F-4D97-AF65-F5344CB8AC3E}">
        <p14:creationId xmlns:p14="http://schemas.microsoft.com/office/powerpoint/2010/main" val="193359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title"/>
          </p:nvPr>
        </p:nvSpPr>
        <p:spPr>
          <a:xfrm>
            <a:off x="685800" y="333375"/>
            <a:ext cx="7772400" cy="1079500"/>
          </a:xfrm>
        </p:spPr>
        <p:txBody>
          <a:bodyPr/>
          <a:lstStyle/>
          <a:p>
            <a:r>
              <a:rPr lang="zh-TW" altLang="en-US" dirty="0" smtClean="0"/>
              <a:t>分析</a:t>
            </a:r>
            <a:r>
              <a:rPr lang="zh-TW" altLang="en-US" dirty="0"/>
              <a:t>機關背景及檔案概況</a:t>
            </a:r>
          </a:p>
        </p:txBody>
      </p:sp>
      <p:sp>
        <p:nvSpPr>
          <p:cNvPr id="946179" name="Rectangle 3"/>
          <p:cNvSpPr>
            <a:spLocks noGrp="1" noChangeArrowheads="1"/>
          </p:cNvSpPr>
          <p:nvPr>
            <p:ph type="body" idx="1"/>
          </p:nvPr>
        </p:nvSpPr>
        <p:spPr>
          <a:xfrm>
            <a:off x="539552" y="1772816"/>
            <a:ext cx="8352928" cy="4895850"/>
          </a:xfrm>
        </p:spPr>
        <p:txBody>
          <a:bodyPr/>
          <a:lstStyle/>
          <a:p>
            <a:r>
              <a:rPr lang="zh-TW" altLang="en-US" sz="2800" dirty="0">
                <a:solidFill>
                  <a:srgbClr val="000099"/>
                </a:solidFill>
              </a:rPr>
              <a:t>檔案原有機關組織沿革、職能變遷及相關業務法令</a:t>
            </a:r>
          </a:p>
          <a:p>
            <a:r>
              <a:rPr lang="zh-TW" altLang="en-US" sz="2800" dirty="0">
                <a:solidFill>
                  <a:srgbClr val="000099"/>
                </a:solidFill>
              </a:rPr>
              <a:t>檔案原有機關主要職能對國家或社會之影響</a:t>
            </a:r>
          </a:p>
          <a:p>
            <a:r>
              <a:rPr lang="zh-TW" altLang="en-US" sz="2800" dirty="0">
                <a:solidFill>
                  <a:srgbClr val="000099"/>
                </a:solidFill>
              </a:rPr>
              <a:t>檔案涵蓋年代及產生時間</a:t>
            </a:r>
          </a:p>
          <a:p>
            <a:r>
              <a:rPr lang="zh-TW" altLang="en-US" sz="2800" dirty="0">
                <a:solidFill>
                  <a:srgbClr val="000099"/>
                </a:solidFill>
              </a:rPr>
              <a:t>檔案產生之原因</a:t>
            </a:r>
          </a:p>
          <a:p>
            <a:r>
              <a:rPr lang="zh-TW" altLang="en-US" sz="2800" dirty="0">
                <a:solidFill>
                  <a:srgbClr val="000099"/>
                </a:solidFill>
              </a:rPr>
              <a:t>檔案類別所含案卷及主要內容</a:t>
            </a:r>
          </a:p>
          <a:p>
            <a:r>
              <a:rPr lang="zh-TW" altLang="en-US" sz="2800" dirty="0">
                <a:solidFill>
                  <a:srgbClr val="000099"/>
                </a:solidFill>
              </a:rPr>
              <a:t>檔案形式及保存狀況</a:t>
            </a:r>
          </a:p>
        </p:txBody>
      </p:sp>
    </p:spTree>
    <p:extLst>
      <p:ext uri="{BB962C8B-B14F-4D97-AF65-F5344CB8AC3E}">
        <p14:creationId xmlns:p14="http://schemas.microsoft.com/office/powerpoint/2010/main" val="56380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685800" y="333375"/>
            <a:ext cx="7772400" cy="1079500"/>
          </a:xfrm>
        </p:spPr>
        <p:txBody>
          <a:bodyPr/>
          <a:lstStyle/>
          <a:p>
            <a:r>
              <a:rPr lang="zh-TW" altLang="en-US" dirty="0" smtClean="0"/>
              <a:t>選擇</a:t>
            </a:r>
            <a:r>
              <a:rPr lang="zh-TW" altLang="en-US" dirty="0"/>
              <a:t>鑑定</a:t>
            </a:r>
            <a:r>
              <a:rPr lang="zh-TW" altLang="en-US" dirty="0" smtClean="0"/>
              <a:t>方式 </a:t>
            </a:r>
            <a:r>
              <a:rPr lang="zh-TW" altLang="en-US" sz="1800" dirty="0" smtClean="0">
                <a:solidFill>
                  <a:srgbClr val="FF0000"/>
                </a:solidFill>
              </a:rPr>
              <a:t>鑑定</a:t>
            </a:r>
            <a:r>
              <a:rPr lang="zh-TW" altLang="en-US" sz="1800" dirty="0">
                <a:solidFill>
                  <a:srgbClr val="FF0000"/>
                </a:solidFill>
              </a:rPr>
              <a:t>規範</a:t>
            </a:r>
            <a:r>
              <a:rPr lang="zh-TW" altLang="en-US" sz="1800" dirty="0" smtClean="0">
                <a:solidFill>
                  <a:srgbClr val="FF0000"/>
                </a:solidFill>
              </a:rPr>
              <a:t>第</a:t>
            </a:r>
            <a:r>
              <a:rPr lang="en-US" altLang="zh-TW" sz="1800" dirty="0" smtClean="0">
                <a:solidFill>
                  <a:srgbClr val="FF0000"/>
                </a:solidFill>
              </a:rPr>
              <a:t>6</a:t>
            </a:r>
            <a:r>
              <a:rPr lang="zh-TW" altLang="en-US" sz="1800" dirty="0" smtClean="0">
                <a:solidFill>
                  <a:srgbClr val="FF0000"/>
                </a:solidFill>
              </a:rPr>
              <a:t>點</a:t>
            </a:r>
            <a:endParaRPr lang="zh-TW" altLang="en-US" sz="1800" dirty="0"/>
          </a:p>
        </p:txBody>
      </p:sp>
      <p:sp>
        <p:nvSpPr>
          <p:cNvPr id="942083" name="Rectangle 3"/>
          <p:cNvSpPr>
            <a:spLocks noGrp="1" noChangeArrowheads="1"/>
          </p:cNvSpPr>
          <p:nvPr>
            <p:ph type="body" idx="1"/>
          </p:nvPr>
        </p:nvSpPr>
        <p:spPr>
          <a:xfrm>
            <a:off x="683568" y="1556792"/>
            <a:ext cx="7991475" cy="5111750"/>
          </a:xfrm>
        </p:spPr>
        <p:txBody>
          <a:bodyPr/>
          <a:lstStyle/>
          <a:p>
            <a:r>
              <a:rPr lang="zh-TW" altLang="en-US" sz="2800" dirty="0">
                <a:solidFill>
                  <a:srgbClr val="000099"/>
                </a:solidFill>
              </a:rPr>
              <a:t>內容鑑定</a:t>
            </a:r>
          </a:p>
          <a:p>
            <a:pPr lvl="1">
              <a:buClr>
                <a:srgbClr val="990099"/>
              </a:buClr>
              <a:buFont typeface="標楷體" pitchFamily="65" charset="-120"/>
              <a:buChar char="–"/>
            </a:pPr>
            <a:r>
              <a:rPr lang="zh-TW" altLang="en-US" dirty="0">
                <a:solidFill>
                  <a:srgbClr val="660033"/>
                </a:solidFill>
              </a:rPr>
              <a:t>指依檔案主題、內容及應用需求，評估</a:t>
            </a:r>
            <a:r>
              <a:rPr lang="zh-TW" altLang="en-US" dirty="0" smtClean="0">
                <a:solidFill>
                  <a:srgbClr val="660033"/>
                </a:solidFill>
              </a:rPr>
              <a:t>檔案價值</a:t>
            </a:r>
            <a:r>
              <a:rPr lang="zh-TW" altLang="en-US" dirty="0">
                <a:solidFill>
                  <a:srgbClr val="660033"/>
                </a:solidFill>
              </a:rPr>
              <a:t>之方式。</a:t>
            </a:r>
          </a:p>
          <a:p>
            <a:r>
              <a:rPr lang="zh-TW" altLang="en-US" sz="2800" dirty="0">
                <a:solidFill>
                  <a:srgbClr val="000099"/>
                </a:solidFill>
              </a:rPr>
              <a:t>職能鑑定</a:t>
            </a:r>
          </a:p>
          <a:p>
            <a:pPr lvl="1">
              <a:buClr>
                <a:srgbClr val="990099"/>
              </a:buClr>
              <a:buFont typeface="標楷體" pitchFamily="65" charset="-120"/>
              <a:buChar char="–"/>
            </a:pPr>
            <a:r>
              <a:rPr lang="zh-TW" altLang="en-US" dirty="0">
                <a:solidFill>
                  <a:srgbClr val="660033"/>
                </a:solidFill>
              </a:rPr>
              <a:t>指分析個別機關內各類職能及各單位之</a:t>
            </a:r>
            <a:r>
              <a:rPr lang="zh-TW" altLang="en-US" dirty="0" smtClean="0">
                <a:solidFill>
                  <a:srgbClr val="660033"/>
                </a:solidFill>
              </a:rPr>
              <a:t>重要性，評估檔案價值之方式。</a:t>
            </a:r>
          </a:p>
          <a:p>
            <a:r>
              <a:rPr lang="zh-TW" altLang="en-US" sz="2800" dirty="0" smtClean="0">
                <a:solidFill>
                  <a:srgbClr val="000099"/>
                </a:solidFill>
              </a:rPr>
              <a:t>宏觀</a:t>
            </a:r>
            <a:r>
              <a:rPr lang="zh-TW" altLang="en-US" sz="2800" dirty="0">
                <a:solidFill>
                  <a:srgbClr val="000099"/>
                </a:solidFill>
              </a:rPr>
              <a:t>鑑定</a:t>
            </a:r>
          </a:p>
          <a:p>
            <a:pPr lvl="1">
              <a:buClr>
                <a:srgbClr val="990099"/>
              </a:buClr>
              <a:buFont typeface="標楷體" pitchFamily="65" charset="-120"/>
              <a:buChar char="–"/>
            </a:pPr>
            <a:r>
              <a:rPr lang="zh-TW" altLang="en-US" dirty="0">
                <a:solidFill>
                  <a:srgbClr val="660033"/>
                </a:solidFill>
              </a:rPr>
              <a:t>指分析機關間各類政府職能及各單位之</a:t>
            </a:r>
            <a:r>
              <a:rPr lang="zh-TW" altLang="en-US" dirty="0" smtClean="0">
                <a:solidFill>
                  <a:srgbClr val="660033"/>
                </a:solidFill>
              </a:rPr>
              <a:t>相對重要性</a:t>
            </a:r>
            <a:r>
              <a:rPr lang="zh-TW" altLang="en-US" dirty="0">
                <a:solidFill>
                  <a:srgbClr val="660033"/>
                </a:solidFill>
              </a:rPr>
              <a:t>，評估檔案價值之方式。</a:t>
            </a:r>
            <a:r>
              <a:rPr lang="zh-TW" altLang="en-US" dirty="0"/>
              <a:t> </a:t>
            </a:r>
          </a:p>
        </p:txBody>
      </p:sp>
    </p:spTree>
    <p:extLst>
      <p:ext uri="{BB962C8B-B14F-4D97-AF65-F5344CB8AC3E}">
        <p14:creationId xmlns:p14="http://schemas.microsoft.com/office/powerpoint/2010/main" val="367567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937387" y="620688"/>
            <a:ext cx="7181850" cy="676275"/>
          </a:xfrm>
        </p:spPr>
        <p:txBody>
          <a:bodyPr>
            <a:normAutofit fontScale="90000"/>
          </a:bodyPr>
          <a:lstStyle/>
          <a:p>
            <a:pPr eaLnBrk="1" fontAlgn="auto" hangingPunct="1">
              <a:spcAft>
                <a:spcPts val="0"/>
              </a:spcAft>
              <a:defRPr/>
            </a:pPr>
            <a:r>
              <a:rPr lang="zh-TW" altLang="en-US" dirty="0">
                <a:solidFill>
                  <a:srgbClr val="3333CC"/>
                </a:solidFill>
              </a:rPr>
              <a:t>★</a:t>
            </a:r>
            <a:r>
              <a:rPr lang="zh-TW" altLang="en-US" sz="4000" dirty="0">
                <a:solidFill>
                  <a:srgbClr val="3333CC"/>
                </a:solidFill>
              </a:rPr>
              <a:t>財政部賦稅署職能宏觀分析</a:t>
            </a:r>
          </a:p>
        </p:txBody>
      </p:sp>
      <p:grpSp>
        <p:nvGrpSpPr>
          <p:cNvPr id="34820" name="Group 30"/>
          <p:cNvGrpSpPr>
            <a:grpSpLocks/>
          </p:cNvGrpSpPr>
          <p:nvPr/>
        </p:nvGrpSpPr>
        <p:grpSpPr bwMode="auto">
          <a:xfrm>
            <a:off x="280162" y="1484784"/>
            <a:ext cx="8642350" cy="3906751"/>
            <a:chOff x="158" y="799"/>
            <a:chExt cx="5444" cy="2272"/>
          </a:xfrm>
        </p:grpSpPr>
        <p:sp>
          <p:nvSpPr>
            <p:cNvPr id="34821" name="Oval 3"/>
            <p:cNvSpPr>
              <a:spLocks noChangeArrowheads="1"/>
            </p:cNvSpPr>
            <p:nvPr/>
          </p:nvSpPr>
          <p:spPr bwMode="auto">
            <a:xfrm>
              <a:off x="2064" y="1842"/>
              <a:ext cx="1270" cy="861"/>
            </a:xfrm>
            <a:prstGeom prst="ellipse">
              <a:avLst/>
            </a:prstGeom>
            <a:gradFill rotWithShape="1">
              <a:gsLst>
                <a:gs pos="0">
                  <a:srgbClr val="3E3EE6"/>
                </a:gs>
                <a:gs pos="50000">
                  <a:srgbClr val="AAAAF4"/>
                </a:gs>
                <a:gs pos="100000">
                  <a:srgbClr val="3E3EE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TW" altLang="en-US" sz="2800" b="1" dirty="0">
                  <a:solidFill>
                    <a:srgbClr val="FFFF00"/>
                  </a:solidFill>
                  <a:latin typeface="+mn-ea"/>
                  <a:ea typeface="+mn-ea"/>
                </a:rPr>
                <a:t>賦稅署</a:t>
              </a:r>
            </a:p>
          </p:txBody>
        </p:sp>
        <p:sp>
          <p:nvSpPr>
            <p:cNvPr id="34822" name="Rectangle 4"/>
            <p:cNvSpPr>
              <a:spLocks noChangeArrowheads="1"/>
            </p:cNvSpPr>
            <p:nvPr/>
          </p:nvSpPr>
          <p:spPr bwMode="auto">
            <a:xfrm>
              <a:off x="2245" y="799"/>
              <a:ext cx="953" cy="36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TW" altLang="en-US" sz="2400" dirty="0">
                  <a:solidFill>
                    <a:schemeClr val="tx1"/>
                  </a:solidFill>
                  <a:latin typeface="+mn-ea"/>
                  <a:ea typeface="+mn-ea"/>
                </a:rPr>
                <a:t>財政部</a:t>
              </a:r>
            </a:p>
          </p:txBody>
        </p:sp>
        <p:sp>
          <p:nvSpPr>
            <p:cNvPr id="34823" name="Rectangle 5"/>
            <p:cNvSpPr>
              <a:spLocks noChangeArrowheads="1"/>
            </p:cNvSpPr>
            <p:nvPr/>
          </p:nvSpPr>
          <p:spPr bwMode="auto">
            <a:xfrm>
              <a:off x="158" y="2024"/>
              <a:ext cx="998" cy="454"/>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TW" altLang="en-US" sz="2000" dirty="0">
                  <a:solidFill>
                    <a:schemeClr val="tx1"/>
                  </a:solidFill>
                  <a:latin typeface="+mn-ea"/>
                  <a:ea typeface="+mn-ea"/>
                </a:rPr>
                <a:t>財稅</a:t>
              </a:r>
              <a:r>
                <a:rPr lang="zh-TW" altLang="en-US" sz="2000" dirty="0" smtClean="0">
                  <a:solidFill>
                    <a:schemeClr val="tx1"/>
                  </a:solidFill>
                  <a:latin typeface="+mn-ea"/>
                  <a:ea typeface="+mn-ea"/>
                </a:rPr>
                <a:t>資訊中心</a:t>
              </a:r>
              <a:endParaRPr lang="zh-TW" altLang="en-US" sz="2000" dirty="0">
                <a:solidFill>
                  <a:schemeClr val="tx1"/>
                </a:solidFill>
                <a:latin typeface="+mn-ea"/>
                <a:ea typeface="+mn-ea"/>
              </a:endParaRPr>
            </a:p>
          </p:txBody>
        </p:sp>
        <p:sp>
          <p:nvSpPr>
            <p:cNvPr id="34824" name="Rectangle 7"/>
            <p:cNvSpPr>
              <a:spLocks noChangeArrowheads="1"/>
            </p:cNvSpPr>
            <p:nvPr/>
          </p:nvSpPr>
          <p:spPr bwMode="auto">
            <a:xfrm>
              <a:off x="4422" y="2296"/>
              <a:ext cx="1180" cy="31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TW" altLang="en-US" sz="2000" dirty="0">
                  <a:solidFill>
                    <a:schemeClr val="tx1"/>
                  </a:solidFill>
                  <a:latin typeface="+mn-ea"/>
                  <a:ea typeface="+mn-ea"/>
                </a:rPr>
                <a:t>各國稅局</a:t>
              </a:r>
            </a:p>
          </p:txBody>
        </p:sp>
        <p:sp>
          <p:nvSpPr>
            <p:cNvPr id="34825" name="Rectangle 8"/>
            <p:cNvSpPr>
              <a:spLocks noChangeArrowheads="1"/>
            </p:cNvSpPr>
            <p:nvPr/>
          </p:nvSpPr>
          <p:spPr bwMode="auto">
            <a:xfrm>
              <a:off x="4422" y="1933"/>
              <a:ext cx="1180" cy="31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TW" altLang="en-US" sz="2000" dirty="0">
                  <a:solidFill>
                    <a:schemeClr val="tx1"/>
                  </a:solidFill>
                  <a:latin typeface="+mn-ea"/>
                  <a:ea typeface="+mn-ea"/>
                </a:rPr>
                <a:t>稅捐稽徵機關</a:t>
              </a:r>
            </a:p>
          </p:txBody>
        </p:sp>
        <p:sp>
          <p:nvSpPr>
            <p:cNvPr id="34826" name="Line 11"/>
            <p:cNvSpPr>
              <a:spLocks noChangeShapeType="1"/>
            </p:cNvSpPr>
            <p:nvPr/>
          </p:nvSpPr>
          <p:spPr bwMode="auto">
            <a:xfrm>
              <a:off x="3470" y="2387"/>
              <a:ext cx="907" cy="45"/>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27" name="Line 12"/>
            <p:cNvSpPr>
              <a:spLocks noChangeShapeType="1"/>
            </p:cNvSpPr>
            <p:nvPr/>
          </p:nvSpPr>
          <p:spPr bwMode="auto">
            <a:xfrm flipV="1">
              <a:off x="3470" y="2069"/>
              <a:ext cx="907" cy="182"/>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28" name="Line 13"/>
            <p:cNvSpPr>
              <a:spLocks noChangeShapeType="1"/>
            </p:cNvSpPr>
            <p:nvPr/>
          </p:nvSpPr>
          <p:spPr bwMode="auto">
            <a:xfrm flipV="1">
              <a:off x="1247" y="2296"/>
              <a:ext cx="725" cy="1"/>
            </a:xfrm>
            <a:prstGeom prst="line">
              <a:avLst/>
            </a:prstGeom>
            <a:noFill/>
            <a:ln w="57150">
              <a:solidFill>
                <a:srgbClr val="3399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29" name="Text Box 16"/>
            <p:cNvSpPr txBox="1">
              <a:spLocks noChangeArrowheads="1"/>
            </p:cNvSpPr>
            <p:nvPr/>
          </p:nvSpPr>
          <p:spPr bwMode="auto">
            <a:xfrm>
              <a:off x="1156" y="1636"/>
              <a:ext cx="907" cy="231"/>
            </a:xfrm>
            <a:prstGeom prst="rect">
              <a:avLst/>
            </a:prstGeom>
            <a:gradFill rotWithShape="1">
              <a:gsLst>
                <a:gs pos="0">
                  <a:srgbClr val="CCFF33"/>
                </a:gs>
                <a:gs pos="100000">
                  <a:srgbClr val="00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rgbClr val="CC0000"/>
                  </a:solidFill>
                  <a:latin typeface="標楷體" pitchFamily="65" charset="-120"/>
                  <a:ea typeface="標楷體" pitchFamily="65" charset="-120"/>
                  <a:sym typeface="Wingdings" pitchFamily="2" charset="2"/>
                </a:defRPr>
              </a:lvl1pPr>
              <a:lvl2pPr marL="742950" indent="-285750">
                <a:defRPr kumimoji="1">
                  <a:solidFill>
                    <a:srgbClr val="CC0000"/>
                  </a:solidFill>
                  <a:latin typeface="標楷體" pitchFamily="65" charset="-120"/>
                  <a:ea typeface="標楷體" pitchFamily="65" charset="-120"/>
                  <a:sym typeface="Wingdings" pitchFamily="2" charset="2"/>
                </a:defRPr>
              </a:lvl2pPr>
              <a:lvl3pPr marL="1143000" indent="-228600">
                <a:defRPr kumimoji="1">
                  <a:solidFill>
                    <a:srgbClr val="CC0000"/>
                  </a:solidFill>
                  <a:latin typeface="標楷體" pitchFamily="65" charset="-120"/>
                  <a:ea typeface="標楷體" pitchFamily="65" charset="-120"/>
                  <a:sym typeface="Wingdings" pitchFamily="2" charset="2"/>
                </a:defRPr>
              </a:lvl3pPr>
              <a:lvl4pPr marL="1600200" indent="-228600">
                <a:defRPr kumimoji="1">
                  <a:solidFill>
                    <a:srgbClr val="CC0000"/>
                  </a:solidFill>
                  <a:latin typeface="標楷體" pitchFamily="65" charset="-120"/>
                  <a:ea typeface="標楷體" pitchFamily="65" charset="-120"/>
                  <a:sym typeface="Wingdings" pitchFamily="2" charset="2"/>
                </a:defRPr>
              </a:lvl4pPr>
              <a:lvl5pPr marL="2057400" indent="-228600">
                <a:defRPr kumimoji="1">
                  <a:solidFill>
                    <a:srgbClr val="CC0000"/>
                  </a:solidFill>
                  <a:latin typeface="標楷體" pitchFamily="65" charset="-120"/>
                  <a:ea typeface="標楷體" pitchFamily="65" charset="-120"/>
                  <a:sym typeface="Wingdings" pitchFamily="2" charset="2"/>
                </a:defRPr>
              </a:lvl5pPr>
              <a:lvl6pPr marL="25146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6pPr>
              <a:lvl7pPr marL="29718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7pPr>
              <a:lvl8pPr marL="34290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8pPr>
              <a:lvl9pPr marL="38862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9pPr>
            </a:lstStyle>
            <a:p>
              <a:pPr algn="ctr" eaLnBrk="1" hangingPunct="1">
                <a:spcBef>
                  <a:spcPct val="50000"/>
                </a:spcBef>
              </a:pPr>
              <a:r>
                <a:rPr lang="zh-TW" altLang="en-US" dirty="0">
                  <a:solidFill>
                    <a:schemeClr val="tx1"/>
                  </a:solidFill>
                  <a:latin typeface="Arial" charset="0"/>
                </a:rPr>
                <a:t>合作關係</a:t>
              </a:r>
            </a:p>
          </p:txBody>
        </p:sp>
        <p:sp>
          <p:nvSpPr>
            <p:cNvPr id="34830" name="Text Box 17"/>
            <p:cNvSpPr txBox="1">
              <a:spLocks noChangeArrowheads="1"/>
            </p:cNvSpPr>
            <p:nvPr/>
          </p:nvSpPr>
          <p:spPr bwMode="auto">
            <a:xfrm>
              <a:off x="3379" y="2840"/>
              <a:ext cx="1043" cy="231"/>
            </a:xfrm>
            <a:prstGeom prst="rect">
              <a:avLst/>
            </a:prstGeom>
            <a:gradFill rotWithShape="1">
              <a:gsLst>
                <a:gs pos="0">
                  <a:srgbClr val="FFFF99"/>
                </a:gs>
                <a:gs pos="100000">
                  <a:srgbClr val="FF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rgbClr val="CC0000"/>
                  </a:solidFill>
                  <a:latin typeface="標楷體" pitchFamily="65" charset="-120"/>
                  <a:ea typeface="標楷體" pitchFamily="65" charset="-120"/>
                  <a:sym typeface="Wingdings" pitchFamily="2" charset="2"/>
                </a:defRPr>
              </a:lvl1pPr>
              <a:lvl2pPr marL="742950" indent="-285750">
                <a:defRPr kumimoji="1">
                  <a:solidFill>
                    <a:srgbClr val="CC0000"/>
                  </a:solidFill>
                  <a:latin typeface="標楷體" pitchFamily="65" charset="-120"/>
                  <a:ea typeface="標楷體" pitchFamily="65" charset="-120"/>
                  <a:sym typeface="Wingdings" pitchFamily="2" charset="2"/>
                </a:defRPr>
              </a:lvl2pPr>
              <a:lvl3pPr marL="1143000" indent="-228600">
                <a:defRPr kumimoji="1">
                  <a:solidFill>
                    <a:srgbClr val="CC0000"/>
                  </a:solidFill>
                  <a:latin typeface="標楷體" pitchFamily="65" charset="-120"/>
                  <a:ea typeface="標楷體" pitchFamily="65" charset="-120"/>
                  <a:sym typeface="Wingdings" pitchFamily="2" charset="2"/>
                </a:defRPr>
              </a:lvl3pPr>
              <a:lvl4pPr marL="1600200" indent="-228600">
                <a:defRPr kumimoji="1">
                  <a:solidFill>
                    <a:srgbClr val="CC0000"/>
                  </a:solidFill>
                  <a:latin typeface="標楷體" pitchFamily="65" charset="-120"/>
                  <a:ea typeface="標楷體" pitchFamily="65" charset="-120"/>
                  <a:sym typeface="Wingdings" pitchFamily="2" charset="2"/>
                </a:defRPr>
              </a:lvl4pPr>
              <a:lvl5pPr marL="2057400" indent="-228600">
                <a:defRPr kumimoji="1">
                  <a:solidFill>
                    <a:srgbClr val="CC0000"/>
                  </a:solidFill>
                  <a:latin typeface="標楷體" pitchFamily="65" charset="-120"/>
                  <a:ea typeface="標楷體" pitchFamily="65" charset="-120"/>
                  <a:sym typeface="Wingdings" pitchFamily="2" charset="2"/>
                </a:defRPr>
              </a:lvl5pPr>
              <a:lvl6pPr marL="25146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6pPr>
              <a:lvl7pPr marL="29718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7pPr>
              <a:lvl8pPr marL="34290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8pPr>
              <a:lvl9pPr marL="38862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9pPr>
            </a:lstStyle>
            <a:p>
              <a:pPr algn="ctr" eaLnBrk="1" hangingPunct="1">
                <a:spcBef>
                  <a:spcPct val="50000"/>
                </a:spcBef>
              </a:pPr>
              <a:r>
                <a:rPr lang="zh-TW" altLang="en-US">
                  <a:solidFill>
                    <a:schemeClr val="tx1"/>
                  </a:solidFill>
                  <a:latin typeface="Arial" charset="0"/>
                </a:rPr>
                <a:t>指揮監督</a:t>
              </a:r>
            </a:p>
          </p:txBody>
        </p:sp>
        <p:sp>
          <p:nvSpPr>
            <p:cNvPr id="34831" name="Line 18"/>
            <p:cNvSpPr>
              <a:spLocks noChangeShapeType="1"/>
            </p:cNvSpPr>
            <p:nvPr/>
          </p:nvSpPr>
          <p:spPr bwMode="auto">
            <a:xfrm flipV="1">
              <a:off x="2834" y="1476"/>
              <a:ext cx="364" cy="3"/>
            </a:xfrm>
            <a:prstGeom prst="line">
              <a:avLst/>
            </a:prstGeom>
            <a:noFill/>
            <a:ln w="28575">
              <a:solidFill>
                <a:srgbClr val="FF99CC"/>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32" name="Line 19"/>
            <p:cNvSpPr>
              <a:spLocks noChangeShapeType="1"/>
            </p:cNvSpPr>
            <p:nvPr/>
          </p:nvSpPr>
          <p:spPr bwMode="auto">
            <a:xfrm>
              <a:off x="1565" y="1981"/>
              <a:ext cx="0" cy="227"/>
            </a:xfrm>
            <a:prstGeom prst="line">
              <a:avLst/>
            </a:prstGeom>
            <a:noFill/>
            <a:ln w="38100">
              <a:solidFill>
                <a:srgbClr val="3399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33" name="Line 23"/>
            <p:cNvSpPr>
              <a:spLocks noChangeShapeType="1"/>
            </p:cNvSpPr>
            <p:nvPr/>
          </p:nvSpPr>
          <p:spPr bwMode="auto">
            <a:xfrm flipV="1">
              <a:off x="2699" y="1207"/>
              <a:ext cx="0" cy="545"/>
            </a:xfrm>
            <a:prstGeom prst="line">
              <a:avLst/>
            </a:prstGeom>
            <a:noFill/>
            <a:ln w="57150">
              <a:solidFill>
                <a:srgbClr val="FF99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34" name="Line 25"/>
            <p:cNvSpPr>
              <a:spLocks noChangeShapeType="1"/>
            </p:cNvSpPr>
            <p:nvPr/>
          </p:nvSpPr>
          <p:spPr bwMode="auto">
            <a:xfrm>
              <a:off x="3878" y="2523"/>
              <a:ext cx="0" cy="272"/>
            </a:xfrm>
            <a:prstGeom prst="line">
              <a:avLst/>
            </a:prstGeom>
            <a:noFill/>
            <a:ln w="381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35" name="Text Box 26"/>
            <p:cNvSpPr txBox="1">
              <a:spLocks noChangeArrowheads="1"/>
            </p:cNvSpPr>
            <p:nvPr/>
          </p:nvSpPr>
          <p:spPr bwMode="auto">
            <a:xfrm>
              <a:off x="3288" y="1344"/>
              <a:ext cx="953" cy="231"/>
            </a:xfrm>
            <a:prstGeom prst="rect">
              <a:avLst/>
            </a:prstGeom>
            <a:gradFill rotWithShape="1">
              <a:gsLst>
                <a:gs pos="0">
                  <a:srgbClr val="FFCCCC"/>
                </a:gs>
                <a:gs pos="100000">
                  <a:srgbClr val="FF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rgbClr val="CC0000"/>
                  </a:solidFill>
                  <a:latin typeface="標楷體" pitchFamily="65" charset="-120"/>
                  <a:ea typeface="標楷體" pitchFamily="65" charset="-120"/>
                  <a:sym typeface="Wingdings" pitchFamily="2" charset="2"/>
                </a:defRPr>
              </a:lvl1pPr>
              <a:lvl2pPr marL="742950" indent="-285750">
                <a:defRPr kumimoji="1">
                  <a:solidFill>
                    <a:srgbClr val="CC0000"/>
                  </a:solidFill>
                  <a:latin typeface="標楷體" pitchFamily="65" charset="-120"/>
                  <a:ea typeface="標楷體" pitchFamily="65" charset="-120"/>
                  <a:sym typeface="Wingdings" pitchFamily="2" charset="2"/>
                </a:defRPr>
              </a:lvl2pPr>
              <a:lvl3pPr marL="1143000" indent="-228600">
                <a:defRPr kumimoji="1">
                  <a:solidFill>
                    <a:srgbClr val="CC0000"/>
                  </a:solidFill>
                  <a:latin typeface="標楷體" pitchFamily="65" charset="-120"/>
                  <a:ea typeface="標楷體" pitchFamily="65" charset="-120"/>
                  <a:sym typeface="Wingdings" pitchFamily="2" charset="2"/>
                </a:defRPr>
              </a:lvl3pPr>
              <a:lvl4pPr marL="1600200" indent="-228600">
                <a:defRPr kumimoji="1">
                  <a:solidFill>
                    <a:srgbClr val="CC0000"/>
                  </a:solidFill>
                  <a:latin typeface="標楷體" pitchFamily="65" charset="-120"/>
                  <a:ea typeface="標楷體" pitchFamily="65" charset="-120"/>
                  <a:sym typeface="Wingdings" pitchFamily="2" charset="2"/>
                </a:defRPr>
              </a:lvl4pPr>
              <a:lvl5pPr marL="2057400" indent="-228600">
                <a:defRPr kumimoji="1">
                  <a:solidFill>
                    <a:srgbClr val="CC0000"/>
                  </a:solidFill>
                  <a:latin typeface="標楷體" pitchFamily="65" charset="-120"/>
                  <a:ea typeface="標楷體" pitchFamily="65" charset="-120"/>
                  <a:sym typeface="Wingdings" pitchFamily="2" charset="2"/>
                </a:defRPr>
              </a:lvl5pPr>
              <a:lvl6pPr marL="25146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6pPr>
              <a:lvl7pPr marL="29718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7pPr>
              <a:lvl8pPr marL="34290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8pPr>
              <a:lvl9pPr marL="3886200" indent="-228600" eaLnBrk="0" fontAlgn="base" hangingPunct="0">
                <a:spcBef>
                  <a:spcPct val="0"/>
                </a:spcBef>
                <a:spcAft>
                  <a:spcPct val="0"/>
                </a:spcAft>
                <a:defRPr kumimoji="1">
                  <a:solidFill>
                    <a:srgbClr val="CC0000"/>
                  </a:solidFill>
                  <a:latin typeface="標楷體" pitchFamily="65" charset="-120"/>
                  <a:ea typeface="標楷體" pitchFamily="65" charset="-120"/>
                  <a:sym typeface="Wingdings" pitchFamily="2" charset="2"/>
                </a:defRPr>
              </a:lvl9pPr>
            </a:lstStyle>
            <a:p>
              <a:pPr algn="ctr" eaLnBrk="1" hangingPunct="1">
                <a:spcBef>
                  <a:spcPct val="50000"/>
                </a:spcBef>
              </a:pPr>
              <a:r>
                <a:rPr lang="zh-TW" altLang="en-US" dirty="0">
                  <a:solidFill>
                    <a:schemeClr val="tx1"/>
                  </a:solidFill>
                  <a:latin typeface="Arial" charset="0"/>
                </a:rPr>
                <a:t>幕僚機關</a:t>
              </a:r>
            </a:p>
          </p:txBody>
        </p:sp>
      </p:grpSp>
    </p:spTree>
    <p:extLst>
      <p:ext uri="{BB962C8B-B14F-4D97-AF65-F5344CB8AC3E}">
        <p14:creationId xmlns:p14="http://schemas.microsoft.com/office/powerpoint/2010/main" val="55169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998984"/>
          </a:xfrm>
        </p:spPr>
        <p:txBody>
          <a:bodyPr/>
          <a:lstStyle/>
          <a:p>
            <a:pPr algn="ctr"/>
            <a:r>
              <a:rPr lang="zh-TW" altLang="en-US" dirty="0" smtClean="0"/>
              <a:t>檔案清理與銷毀</a:t>
            </a:r>
            <a:endParaRPr lang="zh-TW" altLang="en-US" dirty="0"/>
          </a:p>
        </p:txBody>
      </p:sp>
      <p:sp>
        <p:nvSpPr>
          <p:cNvPr id="3" name="內容版面配置區 2"/>
          <p:cNvSpPr>
            <a:spLocks noGrp="1"/>
          </p:cNvSpPr>
          <p:nvPr>
            <p:ph idx="1"/>
          </p:nvPr>
        </p:nvSpPr>
        <p:spPr>
          <a:xfrm>
            <a:off x="539552" y="1196752"/>
            <a:ext cx="8229600" cy="4752528"/>
          </a:xfrm>
        </p:spPr>
        <p:txBody>
          <a:bodyPr/>
          <a:lstStyle/>
          <a:p>
            <a:pPr marL="269874" indent="-457200" eaLnBrk="1" hangingPunct="1">
              <a:lnSpc>
                <a:spcPct val="120000"/>
              </a:lnSpc>
              <a:buClr>
                <a:srgbClr val="009999"/>
              </a:buClr>
              <a:buSzTx/>
              <a:buFont typeface="Wingdings" panose="05000000000000000000" pitchFamily="2" charset="2"/>
              <a:buChar char="Ø"/>
              <a:defRPr/>
            </a:pPr>
            <a:r>
              <a:rPr kumimoji="1" lang="zh-TW" altLang="en-US" sz="3400" b="1" kern="0" dirty="0" smtClean="0">
                <a:solidFill>
                  <a:srgbClr val="FF0000"/>
                </a:solidFill>
                <a:latin typeface="Arial"/>
              </a:rPr>
              <a:t>清理</a:t>
            </a:r>
            <a:endParaRPr kumimoji="1" lang="en-US" altLang="zh-TW" sz="3400" b="1" kern="0" dirty="0" smtClean="0">
              <a:solidFill>
                <a:srgbClr val="FF0000"/>
              </a:solidFill>
              <a:latin typeface="Arial"/>
            </a:endParaRPr>
          </a:p>
          <a:p>
            <a:pPr marL="438150" lvl="1" indent="-258763" eaLnBrk="1" hangingPunct="1">
              <a:lnSpc>
                <a:spcPts val="2700"/>
              </a:lnSpc>
              <a:buClr>
                <a:srgbClr val="009999"/>
              </a:buClr>
              <a:buSzTx/>
              <a:buFont typeface="Wingdings" pitchFamily="2" charset="2"/>
              <a:buChar char="v"/>
              <a:defRPr/>
            </a:pPr>
            <a:r>
              <a:rPr kumimoji="1" lang="zh-TW" altLang="en-US" sz="2800" kern="0" dirty="0" smtClean="0">
                <a:solidFill>
                  <a:srgbClr val="CC00CC"/>
                </a:solidFill>
                <a:latin typeface="Arial"/>
              </a:rPr>
              <a:t>清理</a:t>
            </a:r>
            <a:r>
              <a:rPr kumimoji="1" lang="zh-TW" altLang="en-US" sz="2800" kern="0" dirty="0">
                <a:solidFill>
                  <a:srgbClr val="CC00CC"/>
                </a:solidFill>
                <a:latin typeface="Arial"/>
              </a:rPr>
              <a:t>為檔案管理事項之一。</a:t>
            </a:r>
            <a:r>
              <a:rPr kumimoji="1" lang="en-US" altLang="zh-TW" sz="1800" kern="0" dirty="0">
                <a:solidFill>
                  <a:srgbClr val="2D2D8A">
                    <a:lumMod val="75000"/>
                  </a:srgbClr>
                </a:solidFill>
                <a:latin typeface="Times New Roman" pitchFamily="18" charset="0"/>
                <a:cs typeface="Times New Roman" pitchFamily="18" charset="0"/>
              </a:rPr>
              <a:t> &lt;</a:t>
            </a:r>
            <a:r>
              <a:rPr kumimoji="1" lang="zh-TW" altLang="en-US" sz="1800" kern="0" dirty="0">
                <a:solidFill>
                  <a:srgbClr val="2D2D8A">
                    <a:lumMod val="75000"/>
                  </a:srgbClr>
                </a:solidFill>
                <a:latin typeface="Times New Roman" pitchFamily="18" charset="0"/>
                <a:cs typeface="Times New Roman" pitchFamily="18" charset="0"/>
              </a:rPr>
              <a:t>檔案法第</a:t>
            </a:r>
            <a:r>
              <a:rPr kumimoji="1" lang="en-US" altLang="zh-TW" sz="1800" kern="0" dirty="0">
                <a:solidFill>
                  <a:srgbClr val="2D2D8A">
                    <a:lumMod val="75000"/>
                  </a:srgbClr>
                </a:solidFill>
                <a:latin typeface="Times New Roman" pitchFamily="18" charset="0"/>
                <a:cs typeface="Times New Roman" pitchFamily="18" charset="0"/>
              </a:rPr>
              <a:t>7</a:t>
            </a:r>
            <a:r>
              <a:rPr kumimoji="1" lang="zh-TW" altLang="en-US" sz="1800" kern="0" dirty="0">
                <a:solidFill>
                  <a:srgbClr val="2D2D8A">
                    <a:lumMod val="75000"/>
                  </a:srgbClr>
                </a:solidFill>
                <a:latin typeface="Times New Roman" pitchFamily="18" charset="0"/>
                <a:cs typeface="Times New Roman" pitchFamily="18" charset="0"/>
              </a:rPr>
              <a:t>條</a:t>
            </a:r>
            <a:r>
              <a:rPr kumimoji="1" lang="en-US" altLang="zh-TW" sz="1800" kern="0" dirty="0">
                <a:solidFill>
                  <a:srgbClr val="2D2D8A">
                    <a:lumMod val="75000"/>
                  </a:srgbClr>
                </a:solidFill>
                <a:latin typeface="Times New Roman" pitchFamily="18" charset="0"/>
                <a:cs typeface="Times New Roman" pitchFamily="18" charset="0"/>
              </a:rPr>
              <a:t>&gt;</a:t>
            </a:r>
            <a:endParaRPr kumimoji="1" lang="en-US" altLang="zh-TW" sz="1800" kern="0" dirty="0">
              <a:solidFill>
                <a:srgbClr val="CC00CC"/>
              </a:solidFill>
              <a:latin typeface="Arial"/>
            </a:endParaRPr>
          </a:p>
          <a:p>
            <a:pPr marL="438150" lvl="1" indent="-258763" eaLnBrk="1" hangingPunct="1">
              <a:lnSpc>
                <a:spcPts val="2700"/>
              </a:lnSpc>
              <a:buClr>
                <a:srgbClr val="009999"/>
              </a:buClr>
              <a:buSzTx/>
              <a:buFont typeface="Wingdings" pitchFamily="2" charset="2"/>
              <a:buChar char="v"/>
              <a:defRPr/>
            </a:pPr>
            <a:r>
              <a:rPr kumimoji="1" lang="zh-TW" altLang="en-US" sz="2800" kern="0" dirty="0">
                <a:solidFill>
                  <a:srgbClr val="CC00CC"/>
                </a:solidFill>
                <a:latin typeface="Arial"/>
              </a:rPr>
              <a:t>清理係指依檔案目錄逐案核對，將逾保存年限或已屆移轉年限之永久保存檔案，分別辦理銷毀或移轉，或為其他必要之處理</a:t>
            </a:r>
            <a:r>
              <a:rPr kumimoji="1" lang="zh-TW" altLang="en-US" sz="1800" kern="0" dirty="0">
                <a:solidFill>
                  <a:srgbClr val="CC00CC"/>
                </a:solidFill>
                <a:latin typeface="Arial"/>
              </a:rPr>
              <a:t>。</a:t>
            </a:r>
            <a:r>
              <a:rPr kumimoji="1" lang="en-US" altLang="zh-TW" sz="1800" kern="0" dirty="0">
                <a:solidFill>
                  <a:srgbClr val="2D2D8A">
                    <a:lumMod val="75000"/>
                  </a:srgbClr>
                </a:solidFill>
                <a:latin typeface="Times New Roman" pitchFamily="18" charset="0"/>
                <a:cs typeface="Times New Roman" pitchFamily="18" charset="0"/>
              </a:rPr>
              <a:t>&lt;</a:t>
            </a:r>
            <a:r>
              <a:rPr kumimoji="1" lang="zh-TW" altLang="en-US" sz="1800" kern="0" dirty="0">
                <a:solidFill>
                  <a:srgbClr val="2D2D8A">
                    <a:lumMod val="75000"/>
                  </a:srgbClr>
                </a:solidFill>
                <a:latin typeface="Times New Roman" pitchFamily="18" charset="0"/>
                <a:cs typeface="Times New Roman" pitchFamily="18" charset="0"/>
              </a:rPr>
              <a:t>施行細則第</a:t>
            </a:r>
            <a:r>
              <a:rPr kumimoji="1" lang="en-US" altLang="zh-TW" sz="1800" kern="0" dirty="0">
                <a:solidFill>
                  <a:srgbClr val="2D2D8A">
                    <a:lumMod val="75000"/>
                  </a:srgbClr>
                </a:solidFill>
                <a:latin typeface="Times New Roman" pitchFamily="18" charset="0"/>
                <a:cs typeface="Times New Roman" pitchFamily="18" charset="0"/>
              </a:rPr>
              <a:t>6</a:t>
            </a:r>
            <a:r>
              <a:rPr kumimoji="1" lang="zh-TW" altLang="en-US" sz="1800" kern="0" dirty="0">
                <a:solidFill>
                  <a:srgbClr val="2D2D8A">
                    <a:lumMod val="75000"/>
                  </a:srgbClr>
                </a:solidFill>
                <a:latin typeface="Times New Roman" pitchFamily="18" charset="0"/>
                <a:cs typeface="Times New Roman" pitchFamily="18" charset="0"/>
              </a:rPr>
              <a:t>條</a:t>
            </a:r>
            <a:r>
              <a:rPr kumimoji="1" lang="en-US" altLang="zh-TW" sz="1800" kern="0" dirty="0">
                <a:solidFill>
                  <a:srgbClr val="2D2D8A">
                    <a:lumMod val="75000"/>
                  </a:srgbClr>
                </a:solidFill>
                <a:latin typeface="Times New Roman" pitchFamily="18" charset="0"/>
                <a:cs typeface="Times New Roman" pitchFamily="18" charset="0"/>
              </a:rPr>
              <a:t>&gt;</a:t>
            </a:r>
            <a:endParaRPr kumimoji="1" lang="zh-TW" altLang="en-US" sz="1800" kern="0" dirty="0">
              <a:solidFill>
                <a:srgbClr val="2D2D8A">
                  <a:lumMod val="75000"/>
                </a:srgbClr>
              </a:solidFill>
              <a:latin typeface="Times New Roman" pitchFamily="18" charset="0"/>
              <a:cs typeface="Times New Roman" pitchFamily="18" charset="0"/>
            </a:endParaRPr>
          </a:p>
          <a:p>
            <a:pPr marL="442913" indent="-442913" eaLnBrk="1" hangingPunct="1">
              <a:buClr>
                <a:srgbClr val="CC0066"/>
              </a:buClr>
              <a:buSzTx/>
              <a:buFont typeface="Wingdings" pitchFamily="2" charset="2"/>
              <a:buChar char="Ø"/>
            </a:pPr>
            <a:r>
              <a:rPr lang="zh-TW" altLang="en-US" sz="3200" b="1" dirty="0" smtClean="0">
                <a:solidFill>
                  <a:srgbClr val="FF0000"/>
                </a:solidFill>
              </a:rPr>
              <a:t>銷毀</a:t>
            </a:r>
            <a:endParaRPr lang="en-US" altLang="zh-TW" sz="3200" b="1" dirty="0" smtClean="0">
              <a:solidFill>
                <a:srgbClr val="FF0000"/>
              </a:solidFill>
            </a:endParaRPr>
          </a:p>
          <a:p>
            <a:pPr marL="438150" lvl="1" indent="-258763" eaLnBrk="1" hangingPunct="1">
              <a:lnSpc>
                <a:spcPts val="2800"/>
              </a:lnSpc>
              <a:buClr>
                <a:srgbClr val="009999"/>
              </a:buClr>
              <a:buSzTx/>
              <a:buFont typeface="Wingdings" pitchFamily="2" charset="2"/>
              <a:buChar char="v"/>
              <a:defRPr/>
            </a:pPr>
            <a:r>
              <a:rPr kumimoji="1" lang="zh-TW" altLang="en-US" sz="2800" kern="0" dirty="0">
                <a:solidFill>
                  <a:srgbClr val="CC00CC"/>
                </a:solidFill>
                <a:latin typeface="Arial"/>
              </a:rPr>
              <a:t>指對屆滿保存年限，且不具保存價值之 檔案，經依法定程序核准後，選擇焚化、化為碎紙或溶為紙漿等適當方式，將檔案內容完全消除或毀滅之作業程序</a:t>
            </a:r>
            <a:r>
              <a:rPr kumimoji="1" lang="zh-TW" altLang="en-US" sz="2800" kern="0" dirty="0" smtClean="0">
                <a:solidFill>
                  <a:srgbClr val="CC00CC"/>
                </a:solidFill>
                <a:latin typeface="Arial"/>
              </a:rPr>
              <a:t>。</a:t>
            </a:r>
            <a:r>
              <a:rPr kumimoji="1" lang="en-US" altLang="zh-TW" sz="1800" kern="0" dirty="0" smtClean="0">
                <a:solidFill>
                  <a:srgbClr val="2D2D8A">
                    <a:lumMod val="75000"/>
                  </a:srgbClr>
                </a:solidFill>
                <a:latin typeface="Times New Roman" pitchFamily="18" charset="0"/>
                <a:cs typeface="Times New Roman" pitchFamily="18" charset="0"/>
              </a:rPr>
              <a:t>&lt;</a:t>
            </a:r>
            <a:r>
              <a:rPr kumimoji="1" lang="zh-TW" altLang="en-US" sz="1800" kern="0" dirty="0" smtClean="0">
                <a:solidFill>
                  <a:srgbClr val="2D2D8A">
                    <a:lumMod val="75000"/>
                  </a:srgbClr>
                </a:solidFill>
                <a:latin typeface="Times New Roman" pitchFamily="18" charset="0"/>
                <a:cs typeface="Times New Roman" pitchFamily="18" charset="0"/>
              </a:rPr>
              <a:t>機關檔案管理作業手冊第 </a:t>
            </a:r>
            <a:r>
              <a:rPr kumimoji="1" lang="en-US" altLang="zh-TW" sz="1800" kern="0" dirty="0" smtClean="0">
                <a:solidFill>
                  <a:srgbClr val="2D2D8A">
                    <a:lumMod val="75000"/>
                  </a:srgbClr>
                </a:solidFill>
                <a:latin typeface="Times New Roman" pitchFamily="18" charset="0"/>
                <a:cs typeface="Times New Roman" pitchFamily="18" charset="0"/>
              </a:rPr>
              <a:t>16</a:t>
            </a:r>
            <a:r>
              <a:rPr kumimoji="1" lang="zh-TW" altLang="en-US" sz="1800" kern="0" dirty="0" smtClean="0">
                <a:solidFill>
                  <a:srgbClr val="2D2D8A">
                    <a:lumMod val="75000"/>
                  </a:srgbClr>
                </a:solidFill>
                <a:latin typeface="Times New Roman" pitchFamily="18" charset="0"/>
                <a:cs typeface="Times New Roman" pitchFamily="18" charset="0"/>
              </a:rPr>
              <a:t>章</a:t>
            </a:r>
            <a:r>
              <a:rPr kumimoji="1" lang="en-US" altLang="zh-TW" sz="1800" kern="0" dirty="0" smtClean="0">
                <a:solidFill>
                  <a:srgbClr val="2D2D8A">
                    <a:lumMod val="75000"/>
                  </a:srgbClr>
                </a:solidFill>
                <a:latin typeface="Times New Roman" pitchFamily="18" charset="0"/>
                <a:cs typeface="Times New Roman" pitchFamily="18" charset="0"/>
              </a:rPr>
              <a:t>&gt;</a:t>
            </a:r>
            <a:endParaRPr kumimoji="1" lang="zh-TW" altLang="en-US" sz="1800" kern="0" dirty="0">
              <a:solidFill>
                <a:srgbClr val="2D2D8A">
                  <a:lumMod val="75000"/>
                </a:srgbClr>
              </a:solidFill>
              <a:latin typeface="Times New Roman" pitchFamily="18" charset="0"/>
              <a:cs typeface="Times New Roman" pitchFamily="18" charset="0"/>
            </a:endParaRPr>
          </a:p>
          <a:p>
            <a:pPr marL="438150" lvl="1" indent="-258763" eaLnBrk="1" hangingPunct="1">
              <a:lnSpc>
                <a:spcPct val="120000"/>
              </a:lnSpc>
              <a:buClr>
                <a:srgbClr val="009999"/>
              </a:buClr>
              <a:buSzTx/>
              <a:buFont typeface="Wingdings" pitchFamily="2" charset="2"/>
              <a:buChar char="v"/>
              <a:defRPr/>
            </a:pPr>
            <a:endParaRPr kumimoji="1" lang="zh-TW" altLang="en-US" sz="2800" kern="0" dirty="0">
              <a:solidFill>
                <a:srgbClr val="CC00CC"/>
              </a:solidFill>
              <a:latin typeface="Arial"/>
            </a:endParaRPr>
          </a:p>
          <a:p>
            <a:pPr marL="442913" indent="-442913" eaLnBrk="1" hangingPunct="1">
              <a:buClr>
                <a:srgbClr val="CC0066"/>
              </a:buClr>
              <a:buSzTx/>
              <a:buFont typeface="Wingdings" pitchFamily="2" charset="2"/>
              <a:buChar char="Ø"/>
            </a:pPr>
            <a:endParaRPr lang="zh-TW" altLang="en-US" sz="3200" b="1" dirty="0">
              <a:solidFill>
                <a:srgbClr val="FF0000"/>
              </a:solidFill>
            </a:endParaRPr>
          </a:p>
          <a:p>
            <a:pPr marL="442913" lvl="0" indent="-442913" eaLnBrk="1" hangingPunct="1">
              <a:buClr>
                <a:srgbClr val="CC0066"/>
              </a:buClr>
              <a:buSzTx/>
              <a:buFont typeface="Wingdings" pitchFamily="2" charset="2"/>
              <a:buChar char="Ø"/>
            </a:pPr>
            <a:endParaRPr kumimoji="1" lang="zh-TW" altLang="en-US" sz="3200" b="1" kern="0" dirty="0">
              <a:solidFill>
                <a:srgbClr val="FF0000"/>
              </a:solidFill>
              <a:latin typeface="Arial"/>
            </a:endParaRPr>
          </a:p>
          <a:p>
            <a:endParaRPr lang="zh-TW" altLang="en-US" dirty="0"/>
          </a:p>
        </p:txBody>
      </p:sp>
    </p:spTree>
    <p:extLst>
      <p:ext uri="{BB962C8B-B14F-4D97-AF65-F5344CB8AC3E}">
        <p14:creationId xmlns:p14="http://schemas.microsoft.com/office/powerpoint/2010/main" val="1151245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683568" y="548680"/>
            <a:ext cx="7772400" cy="863600"/>
          </a:xfrm>
        </p:spPr>
        <p:txBody>
          <a:bodyPr/>
          <a:lstStyle/>
          <a:p>
            <a:r>
              <a:rPr lang="zh-TW" altLang="en-US" dirty="0"/>
              <a:t>選擇鑑定</a:t>
            </a:r>
            <a:r>
              <a:rPr lang="zh-TW" altLang="en-US" dirty="0" smtClean="0"/>
              <a:t>方法 </a:t>
            </a:r>
            <a:r>
              <a:rPr lang="zh-TW" altLang="en-US" sz="1800" dirty="0" smtClean="0">
                <a:solidFill>
                  <a:srgbClr val="FF0000"/>
                </a:solidFill>
              </a:rPr>
              <a:t>鑑定規範第</a:t>
            </a:r>
            <a:r>
              <a:rPr lang="en-US" altLang="zh-TW" sz="1800" dirty="0" smtClean="0">
                <a:solidFill>
                  <a:srgbClr val="FF0000"/>
                </a:solidFill>
              </a:rPr>
              <a:t>11</a:t>
            </a:r>
            <a:r>
              <a:rPr lang="zh-TW" altLang="en-US" sz="1800" dirty="0" smtClean="0">
                <a:solidFill>
                  <a:srgbClr val="FF0000"/>
                </a:solidFill>
              </a:rPr>
              <a:t>點</a:t>
            </a:r>
            <a:endParaRPr lang="zh-TW" altLang="en-US" sz="1800" dirty="0">
              <a:solidFill>
                <a:srgbClr val="FF0000"/>
              </a:solidFill>
            </a:endParaRPr>
          </a:p>
        </p:txBody>
      </p:sp>
      <p:sp>
        <p:nvSpPr>
          <p:cNvPr id="583683" name="Rectangle 3"/>
          <p:cNvSpPr>
            <a:spLocks noGrp="1" noChangeArrowheads="1"/>
          </p:cNvSpPr>
          <p:nvPr>
            <p:ph type="body" idx="1"/>
          </p:nvPr>
        </p:nvSpPr>
        <p:spPr>
          <a:xfrm>
            <a:off x="611560" y="1628800"/>
            <a:ext cx="8064500" cy="5338762"/>
          </a:xfrm>
        </p:spPr>
        <p:txBody>
          <a:bodyPr/>
          <a:lstStyle/>
          <a:p>
            <a:pPr lvl="1">
              <a:lnSpc>
                <a:spcPct val="80000"/>
              </a:lnSpc>
              <a:buClr>
                <a:schemeClr val="accent3"/>
              </a:buClr>
              <a:buFont typeface="Arial" pitchFamily="34" charset="0"/>
              <a:buChar char="•"/>
            </a:pPr>
            <a:r>
              <a:rPr lang="zh-TW" altLang="en-US" sz="2800" dirty="0" smtClean="0">
                <a:solidFill>
                  <a:srgbClr val="000099"/>
                </a:solidFill>
              </a:rPr>
              <a:t>邀請</a:t>
            </a:r>
            <a:r>
              <a:rPr lang="zh-TW" altLang="en-US" sz="2800" dirty="0">
                <a:solidFill>
                  <a:srgbClr val="000099"/>
                </a:solidFill>
              </a:rPr>
              <a:t>學者專家</a:t>
            </a:r>
            <a:r>
              <a:rPr lang="zh-TW" altLang="en-US" sz="2800" dirty="0" smtClean="0">
                <a:solidFill>
                  <a:srgbClr val="000099"/>
                </a:solidFill>
              </a:rPr>
              <a:t>鑑定</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邀請利害關係人參與</a:t>
            </a:r>
            <a:r>
              <a:rPr lang="zh-TW" altLang="en-US" sz="2800" dirty="0" smtClean="0">
                <a:solidFill>
                  <a:srgbClr val="000099"/>
                </a:solidFill>
              </a:rPr>
              <a:t>分析</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邀集業務單位</a:t>
            </a:r>
            <a:r>
              <a:rPr lang="zh-TW" altLang="en-US" sz="2800" dirty="0" smtClean="0">
                <a:solidFill>
                  <a:srgbClr val="000099"/>
                </a:solidFill>
              </a:rPr>
              <a:t>會審</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進行檔案內容實地</a:t>
            </a:r>
            <a:r>
              <a:rPr lang="zh-TW" altLang="en-US" sz="2800" dirty="0" smtClean="0">
                <a:solidFill>
                  <a:srgbClr val="000099"/>
                </a:solidFill>
              </a:rPr>
              <a:t>審查</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選擇代表性檔案</a:t>
            </a:r>
            <a:r>
              <a:rPr lang="zh-TW" altLang="en-US" sz="2800" dirty="0" smtClean="0">
                <a:solidFill>
                  <a:srgbClr val="000099"/>
                </a:solidFill>
              </a:rPr>
              <a:t>審查</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舉辦</a:t>
            </a:r>
            <a:r>
              <a:rPr lang="zh-TW" altLang="en-US" sz="2800" dirty="0" smtClean="0">
                <a:solidFill>
                  <a:srgbClr val="000099"/>
                </a:solidFill>
              </a:rPr>
              <a:t>公聽會</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公開資訊徵詢大眾</a:t>
            </a:r>
            <a:r>
              <a:rPr lang="zh-TW" altLang="en-US" sz="2800" dirty="0" smtClean="0">
                <a:solidFill>
                  <a:srgbClr val="000099"/>
                </a:solidFill>
              </a:rPr>
              <a:t>評論</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選擇鑑定基準進行</a:t>
            </a:r>
            <a:r>
              <a:rPr lang="zh-TW" altLang="en-US" sz="2800" dirty="0" smtClean="0">
                <a:solidFill>
                  <a:srgbClr val="000099"/>
                </a:solidFill>
              </a:rPr>
              <a:t>檢核</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辦理焦點群體</a:t>
            </a:r>
            <a:r>
              <a:rPr lang="zh-TW" altLang="en-US" sz="2800" dirty="0" smtClean="0">
                <a:solidFill>
                  <a:srgbClr val="000099"/>
                </a:solidFill>
              </a:rPr>
              <a:t>座談</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調查或訪問相關人、事、</a:t>
            </a:r>
            <a:r>
              <a:rPr lang="zh-TW" altLang="en-US" sz="2800" dirty="0" smtClean="0">
                <a:solidFill>
                  <a:srgbClr val="000099"/>
                </a:solidFill>
              </a:rPr>
              <a:t>物</a:t>
            </a:r>
            <a:endParaRPr lang="zh-TW" altLang="en-US" sz="2800" dirty="0">
              <a:solidFill>
                <a:srgbClr val="000099"/>
              </a:solidFill>
            </a:endParaRPr>
          </a:p>
          <a:p>
            <a:pPr lvl="1">
              <a:lnSpc>
                <a:spcPct val="80000"/>
              </a:lnSpc>
              <a:buClr>
                <a:schemeClr val="accent3"/>
              </a:buClr>
              <a:buFont typeface="Arial" pitchFamily="34" charset="0"/>
              <a:buChar char="•"/>
            </a:pPr>
            <a:r>
              <a:rPr lang="zh-TW" altLang="en-US" sz="2800" dirty="0">
                <a:solidFill>
                  <a:srgbClr val="000099"/>
                </a:solidFill>
              </a:rPr>
              <a:t>其他適當</a:t>
            </a:r>
            <a:r>
              <a:rPr lang="zh-TW" altLang="en-US" sz="2800" dirty="0" smtClean="0">
                <a:solidFill>
                  <a:srgbClr val="000099"/>
                </a:solidFill>
              </a:rPr>
              <a:t>方法</a:t>
            </a:r>
            <a:endParaRPr lang="zh-TW" altLang="en-US" sz="2800" dirty="0">
              <a:solidFill>
                <a:srgbClr val="000099"/>
              </a:solidFill>
            </a:endParaRPr>
          </a:p>
          <a:p>
            <a:pPr>
              <a:lnSpc>
                <a:spcPct val="80000"/>
              </a:lnSpc>
              <a:buClr>
                <a:schemeClr val="accent3"/>
              </a:buClr>
              <a:buFont typeface="Wingdings" pitchFamily="2" charset="2"/>
              <a:buChar char="l"/>
            </a:pPr>
            <a:endParaRPr lang="zh-TW" altLang="en-US" sz="2800" dirty="0">
              <a:solidFill>
                <a:srgbClr val="660033"/>
              </a:solidFill>
            </a:endParaRPr>
          </a:p>
        </p:txBody>
      </p:sp>
    </p:spTree>
    <p:extLst>
      <p:ext uri="{BB962C8B-B14F-4D97-AF65-F5344CB8AC3E}">
        <p14:creationId xmlns:p14="http://schemas.microsoft.com/office/powerpoint/2010/main" val="172091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a:xfrm>
            <a:off x="467544" y="476672"/>
            <a:ext cx="8229600" cy="1143000"/>
          </a:xfrm>
        </p:spPr>
        <p:txBody>
          <a:bodyPr/>
          <a:lstStyle/>
          <a:p>
            <a:r>
              <a:rPr lang="zh-TW" altLang="en-US" dirty="0"/>
              <a:t>擇定適用鑑定</a:t>
            </a:r>
            <a:r>
              <a:rPr lang="zh-TW" altLang="en-US" dirty="0" smtClean="0"/>
              <a:t>基準</a:t>
            </a:r>
            <a:r>
              <a:rPr lang="zh-TW" altLang="en-US" sz="1800" dirty="0">
                <a:solidFill>
                  <a:srgbClr val="FF0000"/>
                </a:solidFill>
              </a:rPr>
              <a:t>鑑定規範第</a:t>
            </a:r>
            <a:r>
              <a:rPr lang="en-US" altLang="zh-TW" sz="1800" dirty="0" smtClean="0">
                <a:solidFill>
                  <a:srgbClr val="FF0000"/>
                </a:solidFill>
              </a:rPr>
              <a:t>12</a:t>
            </a:r>
            <a:r>
              <a:rPr lang="zh-TW" altLang="en-US" sz="1800" dirty="0" smtClean="0">
                <a:solidFill>
                  <a:srgbClr val="FF0000"/>
                </a:solidFill>
              </a:rPr>
              <a:t>點</a:t>
            </a:r>
            <a:endParaRPr lang="zh-TW" altLang="en-US" sz="1800" dirty="0"/>
          </a:p>
        </p:txBody>
      </p:sp>
      <p:sp>
        <p:nvSpPr>
          <p:cNvPr id="1064963" name="Rectangle 3"/>
          <p:cNvSpPr>
            <a:spLocks noGrp="1" noChangeArrowheads="1"/>
          </p:cNvSpPr>
          <p:nvPr>
            <p:ph type="body" idx="1"/>
          </p:nvPr>
        </p:nvSpPr>
        <p:spPr>
          <a:xfrm>
            <a:off x="755650" y="1773238"/>
            <a:ext cx="7772400" cy="4114800"/>
          </a:xfrm>
        </p:spPr>
        <p:txBody>
          <a:bodyPr/>
          <a:lstStyle/>
          <a:p>
            <a:r>
              <a:rPr lang="zh-TW" altLang="en-US" sz="2800" dirty="0">
                <a:solidFill>
                  <a:srgbClr val="333399"/>
                </a:solidFill>
              </a:rPr>
              <a:t>原有價值</a:t>
            </a:r>
          </a:p>
          <a:p>
            <a:r>
              <a:rPr lang="zh-TW" altLang="en-US" sz="2800" dirty="0">
                <a:solidFill>
                  <a:srgbClr val="333399"/>
                </a:solidFill>
              </a:rPr>
              <a:t>行政稽憑價值</a:t>
            </a:r>
          </a:p>
          <a:p>
            <a:r>
              <a:rPr lang="zh-TW" altLang="en-US" sz="2800" dirty="0">
                <a:solidFill>
                  <a:srgbClr val="333399"/>
                </a:solidFill>
              </a:rPr>
              <a:t>法律價值</a:t>
            </a:r>
          </a:p>
          <a:p>
            <a:r>
              <a:rPr lang="zh-TW" altLang="en-US" sz="2800" dirty="0">
                <a:solidFill>
                  <a:srgbClr val="333399"/>
                </a:solidFill>
              </a:rPr>
              <a:t>資訊價值</a:t>
            </a:r>
          </a:p>
          <a:p>
            <a:r>
              <a:rPr lang="zh-TW" altLang="en-US" sz="2800" dirty="0">
                <a:solidFill>
                  <a:srgbClr val="333399"/>
                </a:solidFill>
              </a:rPr>
              <a:t>歷史價值</a:t>
            </a:r>
          </a:p>
          <a:p>
            <a:r>
              <a:rPr lang="zh-TW" altLang="en-US" sz="2800" dirty="0">
                <a:solidFill>
                  <a:srgbClr val="333399"/>
                </a:solidFill>
              </a:rPr>
              <a:t>管理成本</a:t>
            </a:r>
          </a:p>
          <a:p>
            <a:r>
              <a:rPr lang="zh-TW" altLang="en-US" sz="2800" dirty="0">
                <a:solidFill>
                  <a:srgbClr val="333399"/>
                </a:solidFill>
              </a:rPr>
              <a:t>風險評估</a:t>
            </a:r>
            <a:endParaRPr lang="zh-TW" altLang="en-US" sz="2800" dirty="0"/>
          </a:p>
        </p:txBody>
      </p:sp>
    </p:spTree>
    <p:extLst>
      <p:ext uri="{BB962C8B-B14F-4D97-AF65-F5344CB8AC3E}">
        <p14:creationId xmlns:p14="http://schemas.microsoft.com/office/powerpoint/2010/main" val="415725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467544" y="548680"/>
            <a:ext cx="8229600" cy="1143000"/>
          </a:xfrm>
        </p:spPr>
        <p:txBody>
          <a:bodyPr/>
          <a:lstStyle/>
          <a:p>
            <a:r>
              <a:rPr lang="zh-TW" altLang="en-US" dirty="0"/>
              <a:t>擇定適用鑑定基準(續)</a:t>
            </a:r>
          </a:p>
        </p:txBody>
      </p:sp>
      <p:sp>
        <p:nvSpPr>
          <p:cNvPr id="585731" name="Rectangle 3"/>
          <p:cNvSpPr>
            <a:spLocks noGrp="1" noChangeArrowheads="1"/>
          </p:cNvSpPr>
          <p:nvPr>
            <p:ph type="body" idx="1"/>
          </p:nvPr>
        </p:nvSpPr>
        <p:spPr/>
        <p:txBody>
          <a:bodyPr/>
          <a:lstStyle/>
          <a:p>
            <a:r>
              <a:rPr lang="zh-TW" altLang="en-US" sz="2800" dirty="0">
                <a:solidFill>
                  <a:srgbClr val="333399"/>
                </a:solidFill>
              </a:rPr>
              <a:t>原有價值</a:t>
            </a:r>
          </a:p>
          <a:p>
            <a:pPr marL="393700" lvl="1" indent="0">
              <a:buNone/>
            </a:pPr>
            <a:r>
              <a:rPr lang="en-US" altLang="zh-TW" dirty="0" smtClean="0">
                <a:solidFill>
                  <a:srgbClr val="660033"/>
                </a:solidFill>
              </a:rPr>
              <a:t>- </a:t>
            </a:r>
            <a:r>
              <a:rPr lang="zh-TW" altLang="en-US" dirty="0" smtClean="0">
                <a:solidFill>
                  <a:srgbClr val="660033"/>
                </a:solidFill>
              </a:rPr>
              <a:t>指</a:t>
            </a:r>
            <a:r>
              <a:rPr lang="zh-TW" altLang="en-US" dirty="0">
                <a:solidFill>
                  <a:srgbClr val="660033"/>
                </a:solidFill>
              </a:rPr>
              <a:t>檔案之本質、內容或實體形式特性具有之原始價值</a:t>
            </a:r>
          </a:p>
          <a:p>
            <a:pPr lvl="2"/>
            <a:r>
              <a:rPr lang="zh-TW" altLang="en-US" sz="2000" dirty="0"/>
              <a:t>第二、三屆國民大會歷次會議之重要章戳及召集令等 </a:t>
            </a:r>
          </a:p>
          <a:p>
            <a:pPr lvl="2"/>
            <a:r>
              <a:rPr lang="zh-TW" altLang="en-US" sz="2000" dirty="0"/>
              <a:t>檔案裝訂型式為</a:t>
            </a:r>
            <a:r>
              <a:rPr lang="zh-TW" altLang="en-US" sz="2000" dirty="0" smtClean="0"/>
              <a:t>卷軸等</a:t>
            </a:r>
            <a:r>
              <a:rPr lang="zh-TW" altLang="en-US" sz="2000" dirty="0"/>
              <a:t>具有展覽價值之檔案 </a:t>
            </a:r>
            <a:r>
              <a:rPr lang="en-US" altLang="zh-TW" sz="2000" dirty="0" smtClean="0"/>
              <a:t>~</a:t>
            </a:r>
            <a:r>
              <a:rPr lang="zh-TW" altLang="en-US" sz="2000" dirty="0" smtClean="0">
                <a:hlinkClick r:id="rId3" action="ppaction://hlinkfile"/>
              </a:rPr>
              <a:t>裁撤機關印信</a:t>
            </a:r>
            <a:endParaRPr lang="en-US" altLang="zh-TW" sz="2000" dirty="0" smtClean="0"/>
          </a:p>
          <a:p>
            <a:pPr>
              <a:lnSpc>
                <a:spcPct val="120000"/>
              </a:lnSpc>
            </a:pPr>
            <a:r>
              <a:rPr lang="zh-TW" altLang="en-US" sz="2800" dirty="0">
                <a:solidFill>
                  <a:srgbClr val="333399"/>
                </a:solidFill>
              </a:rPr>
              <a:t>行政稽憑價值</a:t>
            </a:r>
          </a:p>
          <a:p>
            <a:pPr marL="393700" lvl="1" indent="0">
              <a:spcBef>
                <a:spcPts val="0"/>
              </a:spcBef>
              <a:buNone/>
            </a:pPr>
            <a:r>
              <a:rPr lang="en-US" altLang="zh-TW" dirty="0">
                <a:solidFill>
                  <a:srgbClr val="660033"/>
                </a:solidFill>
              </a:rPr>
              <a:t>-  </a:t>
            </a:r>
            <a:r>
              <a:rPr lang="zh-TW" altLang="en-US" dirty="0">
                <a:solidFill>
                  <a:srgbClr val="660033"/>
                </a:solidFill>
              </a:rPr>
              <a:t>指得作為機關組織職能運作、決策、業務處理及績效等</a:t>
            </a:r>
            <a:endParaRPr lang="en-US" altLang="zh-TW" dirty="0">
              <a:solidFill>
                <a:srgbClr val="660033"/>
              </a:solidFill>
            </a:endParaRPr>
          </a:p>
          <a:p>
            <a:pPr marL="393700" lvl="1" indent="0">
              <a:spcBef>
                <a:spcPts val="0"/>
              </a:spcBef>
              <a:buNone/>
            </a:pPr>
            <a:r>
              <a:rPr lang="zh-TW" altLang="en-US" dirty="0">
                <a:solidFill>
                  <a:srgbClr val="660033"/>
                </a:solidFill>
              </a:rPr>
              <a:t>   事證或責任稽憑之價值</a:t>
            </a:r>
            <a:r>
              <a:rPr lang="zh-TW" altLang="en-US" dirty="0"/>
              <a:t> </a:t>
            </a:r>
          </a:p>
          <a:p>
            <a:pPr lvl="2">
              <a:lnSpc>
                <a:spcPct val="120000"/>
              </a:lnSpc>
            </a:pPr>
            <a:r>
              <a:rPr lang="zh-TW" altLang="en-US" sz="2000" dirty="0"/>
              <a:t>第二、三屆國民大會歷次會議之議事錄及速紀錄等 </a:t>
            </a:r>
          </a:p>
        </p:txBody>
      </p:sp>
    </p:spTree>
    <p:extLst>
      <p:ext uri="{BB962C8B-B14F-4D97-AF65-F5344CB8AC3E}">
        <p14:creationId xmlns:p14="http://schemas.microsoft.com/office/powerpoint/2010/main" val="166947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467544" y="548680"/>
            <a:ext cx="8229600" cy="1143000"/>
          </a:xfrm>
        </p:spPr>
        <p:txBody>
          <a:bodyPr/>
          <a:lstStyle/>
          <a:p>
            <a:r>
              <a:rPr lang="zh-TW" altLang="en-US" dirty="0"/>
              <a:t>擇定適用鑑定基準(續)</a:t>
            </a:r>
          </a:p>
        </p:txBody>
      </p:sp>
      <p:sp>
        <p:nvSpPr>
          <p:cNvPr id="587779" name="Rectangle 3"/>
          <p:cNvSpPr>
            <a:spLocks noGrp="1" noChangeArrowheads="1"/>
          </p:cNvSpPr>
          <p:nvPr>
            <p:ph type="body" idx="1"/>
          </p:nvPr>
        </p:nvSpPr>
        <p:spPr/>
        <p:txBody>
          <a:bodyPr/>
          <a:lstStyle/>
          <a:p>
            <a:r>
              <a:rPr lang="zh-TW" altLang="en-US" sz="2800" dirty="0">
                <a:solidFill>
                  <a:srgbClr val="333399"/>
                </a:solidFill>
              </a:rPr>
              <a:t>法律價值</a:t>
            </a:r>
          </a:p>
          <a:p>
            <a:pPr lvl="1">
              <a:buFontTx/>
              <a:buChar char="-"/>
            </a:pPr>
            <a:r>
              <a:rPr lang="zh-TW" altLang="en-US" dirty="0" smtClean="0">
                <a:solidFill>
                  <a:srgbClr val="660033"/>
                </a:solidFill>
              </a:rPr>
              <a:t>指</a:t>
            </a:r>
            <a:r>
              <a:rPr lang="zh-TW" altLang="en-US" dirty="0">
                <a:solidFill>
                  <a:srgbClr val="660033"/>
                </a:solidFill>
              </a:rPr>
              <a:t>檔案清理適法性及保障團體或個人權益之</a:t>
            </a:r>
            <a:r>
              <a:rPr lang="zh-TW" altLang="en-US" dirty="0" smtClean="0">
                <a:solidFill>
                  <a:srgbClr val="660033"/>
                </a:solidFill>
              </a:rPr>
              <a:t>價值</a:t>
            </a:r>
            <a:endParaRPr lang="en-US" altLang="zh-TW" dirty="0" smtClean="0">
              <a:solidFill>
                <a:srgbClr val="660033"/>
              </a:solidFill>
            </a:endParaRPr>
          </a:p>
          <a:p>
            <a:pPr lvl="1">
              <a:buFontTx/>
              <a:buChar char="-"/>
            </a:pPr>
            <a:r>
              <a:rPr lang="zh-TW" altLang="en-US" dirty="0">
                <a:latin typeface="標楷體" pitchFamily="65" charset="-120"/>
                <a:ea typeface="標楷體" pitchFamily="65" charset="-120"/>
              </a:rPr>
              <a:t>土地登記規則第</a:t>
            </a:r>
            <a:r>
              <a:rPr lang="en-US" altLang="zh-TW" dirty="0">
                <a:latin typeface="標楷體" pitchFamily="65" charset="-120"/>
                <a:ea typeface="標楷體" pitchFamily="65" charset="-120"/>
              </a:rPr>
              <a:t>19</a:t>
            </a:r>
            <a:r>
              <a:rPr lang="zh-TW" altLang="en-US" dirty="0">
                <a:latin typeface="標楷體" pitchFamily="65" charset="-120"/>
                <a:ea typeface="標楷體" pitchFamily="65" charset="-120"/>
              </a:rPr>
              <a:t>條規定，土地收件簿、登記申請書及附件，除土地所有權第</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次登記案件應永久保存外，應自登記完畢之日起保存</a:t>
            </a:r>
            <a:r>
              <a:rPr lang="en-US" altLang="zh-TW" dirty="0">
                <a:latin typeface="標楷體" pitchFamily="65" charset="-120"/>
                <a:ea typeface="標楷體" pitchFamily="65" charset="-120"/>
              </a:rPr>
              <a:t>15</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pPr lvl="1">
              <a:buFontTx/>
              <a:buChar char="-"/>
            </a:pPr>
            <a:r>
              <a:rPr lang="zh-TW" altLang="en-US" dirty="0" smtClean="0"/>
              <a:t>政治受難者補償依據</a:t>
            </a:r>
            <a:endParaRPr lang="zh-TW" altLang="en-US" dirty="0"/>
          </a:p>
          <a:p>
            <a:r>
              <a:rPr lang="zh-TW" altLang="en-US" sz="2800" dirty="0">
                <a:solidFill>
                  <a:srgbClr val="333399"/>
                </a:solidFill>
              </a:rPr>
              <a:t>資訊價值</a:t>
            </a:r>
          </a:p>
          <a:p>
            <a:pPr marL="393700" lvl="1" indent="0">
              <a:buNone/>
            </a:pPr>
            <a:r>
              <a:rPr lang="en-US" altLang="zh-TW" dirty="0" smtClean="0">
                <a:solidFill>
                  <a:srgbClr val="660033"/>
                </a:solidFill>
              </a:rPr>
              <a:t>- </a:t>
            </a:r>
            <a:r>
              <a:rPr lang="zh-TW" altLang="en-US" dirty="0" smtClean="0">
                <a:solidFill>
                  <a:srgbClr val="660033"/>
                </a:solidFill>
              </a:rPr>
              <a:t>指</a:t>
            </a:r>
            <a:r>
              <a:rPr lang="zh-TW" altLang="en-US" dirty="0">
                <a:solidFill>
                  <a:srgbClr val="660033"/>
                </a:solidFill>
              </a:rPr>
              <a:t>得做為研究發展參考或滿足民眾知的需求之價值</a:t>
            </a:r>
            <a:r>
              <a:rPr lang="zh-TW" altLang="en-US" dirty="0"/>
              <a:t> </a:t>
            </a:r>
          </a:p>
          <a:p>
            <a:pPr lvl="2"/>
            <a:r>
              <a:rPr lang="zh-TW" altLang="en-US" sz="2000" dirty="0"/>
              <a:t>第二、三屆國民大會歷次會議之國是建言</a:t>
            </a:r>
            <a:endParaRPr lang="zh-TW" altLang="en-US" sz="2000" dirty="0">
              <a:solidFill>
                <a:schemeClr val="hlink"/>
              </a:solidFill>
            </a:endParaRPr>
          </a:p>
        </p:txBody>
      </p:sp>
    </p:spTree>
    <p:extLst>
      <p:ext uri="{BB962C8B-B14F-4D97-AF65-F5344CB8AC3E}">
        <p14:creationId xmlns:p14="http://schemas.microsoft.com/office/powerpoint/2010/main" val="388716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684213" y="476250"/>
            <a:ext cx="7772400" cy="1143000"/>
          </a:xfrm>
        </p:spPr>
        <p:txBody>
          <a:bodyPr/>
          <a:lstStyle/>
          <a:p>
            <a:r>
              <a:rPr lang="zh-TW" altLang="en-US" dirty="0"/>
              <a:t>擇定適用鑑定基準(續)</a:t>
            </a:r>
          </a:p>
        </p:txBody>
      </p:sp>
      <p:sp>
        <p:nvSpPr>
          <p:cNvPr id="588803" name="Rectangle 3"/>
          <p:cNvSpPr>
            <a:spLocks noGrp="1" noChangeArrowheads="1"/>
          </p:cNvSpPr>
          <p:nvPr>
            <p:ph type="body" idx="1"/>
          </p:nvPr>
        </p:nvSpPr>
        <p:spPr>
          <a:xfrm>
            <a:off x="683568" y="1916832"/>
            <a:ext cx="7772400" cy="4548187"/>
          </a:xfrm>
        </p:spPr>
        <p:txBody>
          <a:bodyPr/>
          <a:lstStyle/>
          <a:p>
            <a:r>
              <a:rPr lang="zh-TW" altLang="en-US" sz="2800" dirty="0">
                <a:solidFill>
                  <a:srgbClr val="333399"/>
                </a:solidFill>
              </a:rPr>
              <a:t>歷史價值</a:t>
            </a:r>
          </a:p>
          <a:p>
            <a:pPr marL="393700" lvl="1" indent="0">
              <a:buNone/>
            </a:pPr>
            <a:r>
              <a:rPr lang="en-US" altLang="zh-TW" dirty="0" smtClean="0">
                <a:solidFill>
                  <a:srgbClr val="660033"/>
                </a:solidFill>
              </a:rPr>
              <a:t>- </a:t>
            </a:r>
            <a:r>
              <a:rPr lang="zh-TW" altLang="en-US" dirty="0" smtClean="0">
                <a:solidFill>
                  <a:srgbClr val="660033"/>
                </a:solidFill>
              </a:rPr>
              <a:t>指</a:t>
            </a:r>
            <a:r>
              <a:rPr lang="zh-TW" altLang="en-US" dirty="0">
                <a:solidFill>
                  <a:srgbClr val="660033"/>
                </a:solidFill>
              </a:rPr>
              <a:t>得保存典章制度或做為史籍資料之價值</a:t>
            </a:r>
            <a:r>
              <a:rPr lang="zh-TW" altLang="en-US" dirty="0">
                <a:solidFill>
                  <a:srgbClr val="800000"/>
                </a:solidFill>
              </a:rPr>
              <a:t> </a:t>
            </a:r>
          </a:p>
          <a:p>
            <a:pPr lvl="2"/>
            <a:r>
              <a:rPr lang="zh-TW" altLang="en-US" sz="2000" dirty="0">
                <a:latin typeface="Times New Roman" pitchFamily="18" charset="0"/>
                <a:cs typeface="Times New Roman" pitchFamily="18" charset="0"/>
              </a:rPr>
              <a:t>民國38年</a:t>
            </a:r>
            <a:r>
              <a:rPr lang="zh-TW" altLang="en-US" sz="2000" dirty="0" smtClean="0">
                <a:latin typeface="Times New Roman" pitchFamily="18" charset="0"/>
                <a:cs typeface="Times New Roman" pitchFamily="18" charset="0"/>
              </a:rPr>
              <a:t>以前檔案</a:t>
            </a:r>
            <a:endParaRPr lang="en-US" altLang="zh-TW" sz="2000" dirty="0" smtClean="0">
              <a:latin typeface="Times New Roman" pitchFamily="18" charset="0"/>
              <a:cs typeface="Times New Roman" pitchFamily="18" charset="0"/>
            </a:endParaRPr>
          </a:p>
          <a:p>
            <a:pPr lvl="2"/>
            <a:r>
              <a:rPr lang="zh-TW" altLang="en-US" sz="2000" dirty="0" smtClean="0">
                <a:latin typeface="Times New Roman" pitchFamily="18" charset="0"/>
                <a:cs typeface="Times New Roman" pitchFamily="18" charset="0"/>
              </a:rPr>
              <a:t>大遷徙的時代</a:t>
            </a:r>
            <a:r>
              <a:rPr lang="zh-TW" altLang="en-US" sz="2000" dirty="0" smtClean="0">
                <a:latin typeface="Times New Roman" pitchFamily="18" charset="0"/>
                <a:cs typeface="Times New Roman" pitchFamily="18" charset="0"/>
                <a:hlinkClick r:id="rId3" action="ppaction://hlinkfile"/>
              </a:rPr>
              <a:t>（大陳島撤退）</a:t>
            </a:r>
            <a:endParaRPr lang="zh-TW" altLang="en-US" sz="2000" dirty="0">
              <a:latin typeface="Times New Roman" pitchFamily="18" charset="0"/>
              <a:cs typeface="Times New Roman" pitchFamily="18" charset="0"/>
            </a:endParaRPr>
          </a:p>
          <a:p>
            <a:pPr lvl="2" algn="just"/>
            <a:r>
              <a:rPr lang="zh-TW" altLang="en-US" sz="2000" dirty="0"/>
              <a:t>戒嚴</a:t>
            </a:r>
            <a:r>
              <a:rPr lang="zh-TW" altLang="en-US" sz="2000" dirty="0" smtClean="0"/>
              <a:t>時期相關案件</a:t>
            </a:r>
            <a:r>
              <a:rPr lang="zh-TW" altLang="en-US" sz="2000" dirty="0" smtClean="0">
                <a:hlinkClick r:id="rId4" action="ppaction://hlinkfile"/>
              </a:rPr>
              <a:t>（心戰時代與空飄汽球）</a:t>
            </a:r>
            <a:endParaRPr lang="zh-TW" altLang="en-US" sz="2000" dirty="0"/>
          </a:p>
          <a:p>
            <a:pPr lvl="2" algn="just"/>
            <a:r>
              <a:rPr lang="zh-TW" altLang="en-US" sz="2000" dirty="0" smtClean="0">
                <a:hlinkClick r:id="rId5" action="ppaction://hlinkfile"/>
              </a:rPr>
              <a:t>戡亂</a:t>
            </a:r>
            <a:r>
              <a:rPr lang="zh-TW" altLang="en-US" sz="2000" dirty="0">
                <a:hlinkClick r:id="rId5" action="ppaction://hlinkfile"/>
              </a:rPr>
              <a:t>時期檢肅匪諜聯保切結</a:t>
            </a:r>
            <a:endParaRPr lang="zh-TW" altLang="en-US" sz="2000" dirty="0"/>
          </a:p>
          <a:p>
            <a:pPr lvl="2" algn="just">
              <a:buFontTx/>
              <a:buNone/>
            </a:pPr>
            <a:endParaRPr lang="zh-TW" altLang="en-US" sz="2800" dirty="0"/>
          </a:p>
        </p:txBody>
      </p:sp>
    </p:spTree>
    <p:extLst>
      <p:ext uri="{BB962C8B-B14F-4D97-AF65-F5344CB8AC3E}">
        <p14:creationId xmlns:p14="http://schemas.microsoft.com/office/powerpoint/2010/main" val="93415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a:xfrm>
            <a:off x="684213" y="476250"/>
            <a:ext cx="7772400" cy="1143000"/>
          </a:xfrm>
        </p:spPr>
        <p:txBody>
          <a:bodyPr/>
          <a:lstStyle/>
          <a:p>
            <a:r>
              <a:rPr lang="zh-TW" altLang="en-US" dirty="0"/>
              <a:t>擇定適用鑑定基準(續)</a:t>
            </a:r>
          </a:p>
        </p:txBody>
      </p:sp>
      <p:sp>
        <p:nvSpPr>
          <p:cNvPr id="1032195" name="Rectangle 3"/>
          <p:cNvSpPr>
            <a:spLocks noGrp="1" noChangeArrowheads="1"/>
          </p:cNvSpPr>
          <p:nvPr>
            <p:ph type="body" idx="1"/>
          </p:nvPr>
        </p:nvSpPr>
        <p:spPr>
          <a:xfrm>
            <a:off x="683568" y="1772816"/>
            <a:ext cx="7772400" cy="4548187"/>
          </a:xfrm>
        </p:spPr>
        <p:txBody>
          <a:bodyPr/>
          <a:lstStyle/>
          <a:p>
            <a:r>
              <a:rPr lang="zh-TW" altLang="en-US" sz="2800" dirty="0">
                <a:solidFill>
                  <a:srgbClr val="333399"/>
                </a:solidFill>
              </a:rPr>
              <a:t>管理成本</a:t>
            </a:r>
          </a:p>
          <a:p>
            <a:pPr lvl="1">
              <a:buFontTx/>
              <a:buChar char="-"/>
            </a:pPr>
            <a:r>
              <a:rPr lang="zh-TW" altLang="en-US" dirty="0" smtClean="0">
                <a:solidFill>
                  <a:srgbClr val="660033"/>
                </a:solidFill>
              </a:rPr>
              <a:t>指保管、典藏環境、</a:t>
            </a:r>
            <a:r>
              <a:rPr lang="zh-TW" altLang="en-US" dirty="0">
                <a:solidFill>
                  <a:srgbClr val="660033"/>
                </a:solidFill>
              </a:rPr>
              <a:t>管理</a:t>
            </a:r>
            <a:r>
              <a:rPr lang="zh-TW" altLang="en-US" dirty="0" smtClean="0">
                <a:solidFill>
                  <a:srgbClr val="660033"/>
                </a:solidFill>
              </a:rPr>
              <a:t>維護成本</a:t>
            </a:r>
            <a:endParaRPr lang="en-US" altLang="zh-TW" dirty="0" smtClean="0">
              <a:solidFill>
                <a:srgbClr val="660033"/>
              </a:solidFill>
            </a:endParaRPr>
          </a:p>
          <a:p>
            <a:pPr lvl="1">
              <a:buFontTx/>
              <a:buChar char="-"/>
            </a:pPr>
            <a:r>
              <a:rPr lang="zh-TW" altLang="en-US" dirty="0" smtClean="0">
                <a:solidFill>
                  <a:srgbClr val="660033"/>
                </a:solidFill>
              </a:rPr>
              <a:t>檔案修護效益</a:t>
            </a:r>
          </a:p>
          <a:p>
            <a:r>
              <a:rPr lang="zh-TW" altLang="en-US" sz="2800" dirty="0" smtClean="0">
                <a:solidFill>
                  <a:srgbClr val="333399"/>
                </a:solidFill>
              </a:rPr>
              <a:t>風險評估</a:t>
            </a:r>
          </a:p>
          <a:p>
            <a:pPr marL="393700" lvl="1" indent="0">
              <a:buNone/>
            </a:pPr>
            <a:r>
              <a:rPr lang="en-US" altLang="zh-TW" dirty="0" smtClean="0">
                <a:solidFill>
                  <a:srgbClr val="660033"/>
                </a:solidFill>
              </a:rPr>
              <a:t>- </a:t>
            </a:r>
            <a:r>
              <a:rPr lang="zh-TW" altLang="en-US" dirty="0" smtClean="0">
                <a:solidFill>
                  <a:srgbClr val="660033"/>
                </a:solidFill>
              </a:rPr>
              <a:t>指</a:t>
            </a:r>
            <a:r>
              <a:rPr lang="zh-TW" altLang="en-US" dirty="0">
                <a:solidFill>
                  <a:srgbClr val="660033"/>
                </a:solidFill>
              </a:rPr>
              <a:t>評估檔案未妥予留存，對於機關業務運作及</a:t>
            </a:r>
            <a:r>
              <a:rPr lang="zh-TW" altLang="en-US" dirty="0" smtClean="0">
                <a:solidFill>
                  <a:srgbClr val="660033"/>
                </a:solidFill>
              </a:rPr>
              <a:t>利害</a:t>
            </a:r>
            <a:endParaRPr lang="en-US" altLang="zh-TW" dirty="0" smtClean="0">
              <a:solidFill>
                <a:srgbClr val="660033"/>
              </a:solidFill>
            </a:endParaRPr>
          </a:p>
          <a:p>
            <a:pPr marL="393700" lvl="1" indent="0">
              <a:buNone/>
            </a:pPr>
            <a:r>
              <a:rPr lang="zh-TW" altLang="en-US" dirty="0" smtClean="0">
                <a:solidFill>
                  <a:srgbClr val="660033"/>
                </a:solidFill>
              </a:rPr>
              <a:t>  關係</a:t>
            </a:r>
            <a:r>
              <a:rPr lang="zh-TW" altLang="en-US" dirty="0">
                <a:solidFill>
                  <a:srgbClr val="660033"/>
                </a:solidFill>
              </a:rPr>
              <a:t>人利益之影響</a:t>
            </a:r>
          </a:p>
          <a:p>
            <a:pPr lvl="1">
              <a:buFontTx/>
              <a:buNone/>
            </a:pPr>
            <a:endParaRPr lang="zh-TW" altLang="en-US" dirty="0">
              <a:solidFill>
                <a:srgbClr val="800000"/>
              </a:solidFill>
            </a:endParaRPr>
          </a:p>
          <a:p>
            <a:pPr lvl="2" algn="just">
              <a:buFontTx/>
              <a:buNone/>
            </a:pPr>
            <a:endParaRPr lang="zh-TW" altLang="en-US" sz="2800" dirty="0"/>
          </a:p>
        </p:txBody>
      </p:sp>
    </p:spTree>
    <p:extLst>
      <p:ext uri="{BB962C8B-B14F-4D97-AF65-F5344CB8AC3E}">
        <p14:creationId xmlns:p14="http://schemas.microsoft.com/office/powerpoint/2010/main" val="306474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684213" y="260350"/>
            <a:ext cx="7772400" cy="1008063"/>
          </a:xfrm>
        </p:spPr>
        <p:txBody>
          <a:bodyPr/>
          <a:lstStyle/>
          <a:p>
            <a:r>
              <a:rPr lang="zh-TW" altLang="en-US" dirty="0"/>
              <a:t>撰寫鑑定</a:t>
            </a:r>
            <a:r>
              <a:rPr lang="zh-TW" altLang="en-US" dirty="0" smtClean="0"/>
              <a:t>報告 </a:t>
            </a:r>
            <a:r>
              <a:rPr lang="zh-TW" altLang="en-US" sz="1800" dirty="0" smtClean="0">
                <a:solidFill>
                  <a:srgbClr val="FF0000"/>
                </a:solidFill>
              </a:rPr>
              <a:t>鑑定規範第</a:t>
            </a:r>
            <a:r>
              <a:rPr lang="en-US" altLang="zh-TW" sz="1800" dirty="0" smtClean="0">
                <a:solidFill>
                  <a:srgbClr val="FF0000"/>
                </a:solidFill>
              </a:rPr>
              <a:t>19</a:t>
            </a:r>
            <a:r>
              <a:rPr lang="zh-TW" altLang="en-US" sz="1800" dirty="0" smtClean="0">
                <a:solidFill>
                  <a:srgbClr val="FF0000"/>
                </a:solidFill>
              </a:rPr>
              <a:t>點</a:t>
            </a:r>
            <a:endParaRPr lang="zh-TW" altLang="en-US" sz="1800" dirty="0">
              <a:solidFill>
                <a:srgbClr val="FF0000"/>
              </a:solidFill>
            </a:endParaRPr>
          </a:p>
        </p:txBody>
      </p:sp>
      <p:sp>
        <p:nvSpPr>
          <p:cNvPr id="589827" name="Rectangle 3"/>
          <p:cNvSpPr>
            <a:spLocks noGrp="1" noChangeArrowheads="1"/>
          </p:cNvSpPr>
          <p:nvPr>
            <p:ph type="body" idx="1"/>
          </p:nvPr>
        </p:nvSpPr>
        <p:spPr>
          <a:xfrm>
            <a:off x="685800" y="1484784"/>
            <a:ext cx="7918450" cy="4968404"/>
          </a:xfrm>
        </p:spPr>
        <p:txBody>
          <a:bodyPr/>
          <a:lstStyle/>
          <a:p>
            <a:pPr>
              <a:lnSpc>
                <a:spcPct val="90000"/>
              </a:lnSpc>
            </a:pPr>
            <a:r>
              <a:rPr lang="zh-TW" altLang="en-US" sz="2800" dirty="0">
                <a:solidFill>
                  <a:srgbClr val="000099"/>
                </a:solidFill>
              </a:rPr>
              <a:t>檔案原有機關背景</a:t>
            </a:r>
          </a:p>
          <a:p>
            <a:pPr lvl="1">
              <a:lnSpc>
                <a:spcPct val="90000"/>
              </a:lnSpc>
              <a:buFont typeface="標楷體" pitchFamily="65" charset="-120"/>
              <a:buChar char="–"/>
            </a:pPr>
            <a:r>
              <a:rPr lang="zh-TW" altLang="en-US" sz="2400" dirty="0">
                <a:solidFill>
                  <a:srgbClr val="660033"/>
                </a:solidFill>
              </a:rPr>
              <a:t>包括機關名稱、機關組職沿革、相關業務法令。</a:t>
            </a:r>
          </a:p>
          <a:p>
            <a:pPr>
              <a:lnSpc>
                <a:spcPct val="90000"/>
              </a:lnSpc>
            </a:pPr>
            <a:r>
              <a:rPr lang="zh-TW" altLang="en-US" sz="2800" dirty="0">
                <a:solidFill>
                  <a:srgbClr val="000099"/>
                </a:solidFill>
              </a:rPr>
              <a:t>鑑定目的、範圍及檔案描述</a:t>
            </a:r>
          </a:p>
          <a:p>
            <a:pPr lvl="1">
              <a:lnSpc>
                <a:spcPct val="90000"/>
              </a:lnSpc>
              <a:buClr>
                <a:srgbClr val="990099"/>
              </a:buClr>
              <a:buFont typeface="標楷體" pitchFamily="65" charset="-120"/>
              <a:buChar char="–"/>
            </a:pPr>
            <a:r>
              <a:rPr lang="zh-TW" altLang="en-US" sz="2400" dirty="0">
                <a:solidFill>
                  <a:srgbClr val="660033"/>
                </a:solidFill>
              </a:rPr>
              <a:t>包括鑑定目的、檔號或分類號、數量、原件或</a:t>
            </a:r>
            <a:r>
              <a:rPr lang="zh-TW" altLang="en-US" sz="2400" dirty="0" smtClean="0">
                <a:solidFill>
                  <a:srgbClr val="660033"/>
                </a:solidFill>
              </a:rPr>
              <a:t>複製品</a:t>
            </a:r>
            <a:r>
              <a:rPr lang="zh-TW" altLang="en-US" sz="2400" dirty="0">
                <a:solidFill>
                  <a:srgbClr val="660033"/>
                </a:solidFill>
              </a:rPr>
              <a:t>、媒體型式、保存狀況、檔案涵蓋年代及產生</a:t>
            </a:r>
            <a:r>
              <a:rPr lang="zh-TW" altLang="en-US" sz="2400" dirty="0" smtClean="0">
                <a:solidFill>
                  <a:srgbClr val="660033"/>
                </a:solidFill>
              </a:rPr>
              <a:t>時間</a:t>
            </a:r>
            <a:r>
              <a:rPr lang="zh-TW" altLang="en-US" sz="2400" dirty="0">
                <a:solidFill>
                  <a:srgbClr val="660033"/>
                </a:solidFill>
              </a:rPr>
              <a:t>、檔案類別所含案卷及主要內容。</a:t>
            </a:r>
          </a:p>
          <a:p>
            <a:pPr>
              <a:lnSpc>
                <a:spcPct val="90000"/>
              </a:lnSpc>
            </a:pPr>
            <a:r>
              <a:rPr lang="zh-TW" altLang="en-US" sz="2800" dirty="0">
                <a:solidFill>
                  <a:srgbClr val="000099"/>
                </a:solidFill>
              </a:rPr>
              <a:t>鑑定過程</a:t>
            </a:r>
          </a:p>
          <a:p>
            <a:pPr lvl="1">
              <a:lnSpc>
                <a:spcPct val="90000"/>
              </a:lnSpc>
              <a:buClr>
                <a:srgbClr val="990099"/>
              </a:buClr>
              <a:buFont typeface="標楷體" pitchFamily="65" charset="-120"/>
              <a:buChar char="–"/>
            </a:pPr>
            <a:r>
              <a:rPr lang="zh-TW" altLang="en-US" sz="2400" dirty="0">
                <a:solidFill>
                  <a:srgbClr val="660033"/>
                </a:solidFill>
              </a:rPr>
              <a:t>包括鑑定方式、鑑定方法、鑑定基準、鑑定人員</a:t>
            </a:r>
            <a:r>
              <a:rPr lang="zh-TW" altLang="en-US" sz="2400" dirty="0" smtClean="0">
                <a:solidFill>
                  <a:srgbClr val="660033"/>
                </a:solidFill>
              </a:rPr>
              <a:t>、相關</a:t>
            </a:r>
            <a:r>
              <a:rPr lang="zh-TW" altLang="en-US" sz="2400" dirty="0">
                <a:solidFill>
                  <a:srgbClr val="660033"/>
                </a:solidFill>
              </a:rPr>
              <a:t>鑑定案例。</a:t>
            </a:r>
          </a:p>
          <a:p>
            <a:pPr>
              <a:lnSpc>
                <a:spcPct val="90000"/>
              </a:lnSpc>
            </a:pPr>
            <a:r>
              <a:rPr lang="zh-TW" altLang="en-US" sz="2800" dirty="0">
                <a:solidFill>
                  <a:srgbClr val="000099"/>
                </a:solidFill>
              </a:rPr>
              <a:t>鑑定結果及建議</a:t>
            </a:r>
          </a:p>
          <a:p>
            <a:pPr lvl="1">
              <a:lnSpc>
                <a:spcPct val="90000"/>
              </a:lnSpc>
              <a:buClr>
                <a:srgbClr val="990099"/>
              </a:buClr>
              <a:buFont typeface="標楷體" pitchFamily="65" charset="-120"/>
              <a:buChar char="–"/>
            </a:pPr>
            <a:r>
              <a:rPr lang="zh-TW" altLang="en-US" sz="2400" dirty="0">
                <a:solidFill>
                  <a:srgbClr val="660033"/>
                </a:solidFill>
              </a:rPr>
              <a:t>包括鑑定結果綜合評析、檔案處置建議</a:t>
            </a:r>
            <a:r>
              <a:rPr lang="zh-TW" altLang="en-US" sz="2400" dirty="0" smtClean="0">
                <a:solidFill>
                  <a:srgbClr val="660033"/>
                </a:solidFill>
              </a:rPr>
              <a:t>。</a:t>
            </a:r>
            <a:endParaRPr lang="zh-TW" altLang="en-US" sz="2400" dirty="0">
              <a:solidFill>
                <a:srgbClr val="660033"/>
              </a:solidFill>
            </a:endParaRPr>
          </a:p>
        </p:txBody>
      </p:sp>
    </p:spTree>
    <p:extLst>
      <p:ext uri="{BB962C8B-B14F-4D97-AF65-F5344CB8AC3E}">
        <p14:creationId xmlns:p14="http://schemas.microsoft.com/office/powerpoint/2010/main" val="134671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528" y="0"/>
            <a:ext cx="9072562" cy="1143000"/>
          </a:xfrm>
        </p:spPr>
        <p:txBody>
          <a:bodyPr/>
          <a:lstStyle/>
          <a:p>
            <a:pPr eaLnBrk="1" hangingPunct="1"/>
            <a:r>
              <a:rPr lang="zh-TW" altLang="en-US" dirty="0" smtClean="0"/>
              <a:t>哪些檔案應永久保存？</a:t>
            </a:r>
          </a:p>
        </p:txBody>
      </p:sp>
      <p:sp>
        <p:nvSpPr>
          <p:cNvPr id="30723" name="Rectangle 3"/>
          <p:cNvSpPr>
            <a:spLocks noGrp="1" noChangeArrowheads="1"/>
          </p:cNvSpPr>
          <p:nvPr>
            <p:ph idx="1"/>
          </p:nvPr>
        </p:nvSpPr>
        <p:spPr>
          <a:xfrm>
            <a:off x="323528" y="1268760"/>
            <a:ext cx="8568952" cy="5184429"/>
          </a:xfrm>
        </p:spPr>
        <p:txBody>
          <a:bodyPr/>
          <a:lstStyle/>
          <a:p>
            <a:pPr eaLnBrk="1" hangingPunct="1">
              <a:lnSpc>
                <a:spcPct val="90000"/>
              </a:lnSpc>
              <a:spcBef>
                <a:spcPct val="25000"/>
              </a:spcBef>
            </a:pPr>
            <a:r>
              <a:rPr lang="zh-TW" altLang="en-US" sz="2800" dirty="0" smtClean="0">
                <a:solidFill>
                  <a:srgbClr val="000099"/>
                </a:solidFill>
              </a:rPr>
              <a:t>機關檔案保存年限及銷毀辦法</a:t>
            </a:r>
            <a:r>
              <a:rPr lang="zh-TW" altLang="en-US" sz="2800" dirty="0" smtClean="0">
                <a:solidFill>
                  <a:srgbClr val="000099"/>
                </a:solidFill>
                <a:latin typeface="Times New Roman" pitchFamily="18" charset="0"/>
                <a:cs typeface="Times New Roman" pitchFamily="18" charset="0"/>
              </a:rPr>
              <a:t>第</a:t>
            </a:r>
            <a:r>
              <a:rPr lang="en-US" altLang="zh-TW" sz="2800" dirty="0" smtClean="0">
                <a:solidFill>
                  <a:srgbClr val="000099"/>
                </a:solidFill>
                <a:latin typeface="Times New Roman" pitchFamily="18" charset="0"/>
                <a:cs typeface="Times New Roman" pitchFamily="18" charset="0"/>
              </a:rPr>
              <a:t>3</a:t>
            </a:r>
            <a:r>
              <a:rPr lang="zh-TW" altLang="en-US" sz="2800" dirty="0" smtClean="0">
                <a:solidFill>
                  <a:srgbClr val="000099"/>
                </a:solidFill>
                <a:latin typeface="Times New Roman" pitchFamily="18" charset="0"/>
                <a:cs typeface="Times New Roman" pitchFamily="18" charset="0"/>
              </a:rPr>
              <a:t>條</a:t>
            </a:r>
            <a:r>
              <a:rPr lang="zh-TW" altLang="en-US" sz="2800" dirty="0" smtClean="0">
                <a:solidFill>
                  <a:srgbClr val="000099"/>
                </a:solidFill>
              </a:rPr>
              <a:t>：</a:t>
            </a:r>
            <a:endParaRPr lang="en-US" altLang="zh-TW" sz="2800" dirty="0" smtClean="0">
              <a:solidFill>
                <a:srgbClr val="000099"/>
              </a:solidFill>
            </a:endParaRPr>
          </a:p>
          <a:p>
            <a:pPr marL="0" indent="0" eaLnBrk="1" hangingPunct="1">
              <a:lnSpc>
                <a:spcPct val="90000"/>
              </a:lnSpc>
              <a:spcBef>
                <a:spcPct val="25000"/>
              </a:spcBef>
              <a:buNone/>
            </a:pPr>
            <a:r>
              <a:rPr lang="zh-TW" altLang="en-US" sz="2400" dirty="0" smtClean="0">
                <a:solidFill>
                  <a:srgbClr val="660033"/>
                </a:solidFill>
                <a:latin typeface="新細明體"/>
                <a:ea typeface="新細明體"/>
              </a:rPr>
              <a:t>  </a:t>
            </a:r>
            <a:r>
              <a:rPr lang="en-US" altLang="zh-TW" sz="2400" dirty="0" smtClean="0">
                <a:solidFill>
                  <a:srgbClr val="660033"/>
                </a:solidFill>
                <a:latin typeface="新細明體"/>
                <a:ea typeface="新細明體"/>
              </a:rPr>
              <a:t>★</a:t>
            </a:r>
            <a:r>
              <a:rPr lang="zh-TW" altLang="en-US" sz="2200" dirty="0" smtClean="0">
                <a:solidFill>
                  <a:srgbClr val="660033"/>
                </a:solidFill>
              </a:rPr>
              <a:t>涉及國家或本機關重要制度、決策及計畫者</a:t>
            </a:r>
            <a:endParaRPr lang="en-US" altLang="zh-TW" sz="2200" dirty="0" smtClean="0">
              <a:solidFill>
                <a:srgbClr val="660033"/>
              </a:solidFill>
            </a:endParaRPr>
          </a:p>
          <a:p>
            <a:pPr marL="0" indent="0" eaLnBrk="1" hangingPunct="1">
              <a:lnSpc>
                <a:spcPct val="90000"/>
              </a:lnSpc>
              <a:spcBef>
                <a:spcPct val="25000"/>
              </a:spcBef>
              <a:buNone/>
            </a:pP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smtClean="0">
                <a:solidFill>
                  <a:srgbClr val="660033"/>
                </a:solidFill>
              </a:rPr>
              <a:t>涉及國家</a:t>
            </a:r>
            <a:r>
              <a:rPr lang="zh-TW" altLang="en-US" sz="2200" dirty="0">
                <a:solidFill>
                  <a:srgbClr val="660033"/>
                </a:solidFill>
              </a:rPr>
              <a:t>或本機關重要法規之制（訂）定、修正及</a:t>
            </a:r>
            <a:r>
              <a:rPr lang="zh-TW" altLang="en-US" sz="2200" dirty="0" smtClean="0">
                <a:solidFill>
                  <a:srgbClr val="660033"/>
                </a:solidFill>
              </a:rPr>
              <a:t>解釋者</a:t>
            </a:r>
            <a:endParaRPr lang="en-US" altLang="zh-TW" sz="2200" dirty="0" smtClean="0">
              <a:solidFill>
                <a:srgbClr val="660033"/>
              </a:solidFill>
            </a:endParaRPr>
          </a:p>
          <a:p>
            <a:pPr marL="0" indent="0" eaLnBrk="1" hangingPunct="1">
              <a:lnSpc>
                <a:spcPct val="90000"/>
              </a:lnSpc>
              <a:spcBef>
                <a:spcPct val="25000"/>
              </a:spcBef>
              <a:buNone/>
            </a:pP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smtClean="0">
                <a:solidFill>
                  <a:srgbClr val="660033"/>
                </a:solidFill>
              </a:rPr>
              <a:t>涉及</a:t>
            </a:r>
            <a:r>
              <a:rPr lang="zh-TW" altLang="en-US" sz="2200" dirty="0">
                <a:solidFill>
                  <a:srgbClr val="660033"/>
                </a:solidFill>
              </a:rPr>
              <a:t>本機關組織沿革及</a:t>
            </a:r>
            <a:r>
              <a:rPr lang="zh-TW" altLang="en-US" sz="2200" dirty="0">
                <a:solidFill>
                  <a:srgbClr val="660033"/>
                </a:solidFill>
                <a:hlinkClick r:id="rId3" action="ppaction://hlinkfile"/>
              </a:rPr>
              <a:t>主要業務</a:t>
            </a:r>
            <a:r>
              <a:rPr lang="zh-TW" altLang="en-US" sz="2200" dirty="0" smtClean="0">
                <a:solidFill>
                  <a:srgbClr val="660033"/>
                </a:solidFill>
                <a:hlinkClick r:id="rId3" action="ppaction://hlinkfile"/>
              </a:rPr>
              <a:t>運作</a:t>
            </a:r>
            <a:r>
              <a:rPr lang="zh-TW" altLang="en-US" sz="2200" dirty="0" smtClean="0">
                <a:solidFill>
                  <a:srgbClr val="660033"/>
                </a:solidFill>
              </a:rPr>
              <a:t>者</a:t>
            </a:r>
            <a:endParaRPr lang="en-US" altLang="zh-TW" sz="2200" dirty="0" smtClean="0">
              <a:solidFill>
                <a:srgbClr val="660033"/>
              </a:solidFill>
            </a:endParaRPr>
          </a:p>
          <a:p>
            <a:pPr marL="0" indent="0" eaLnBrk="1" hangingPunct="1">
              <a:lnSpc>
                <a:spcPct val="90000"/>
              </a:lnSpc>
              <a:spcBef>
                <a:spcPct val="25000"/>
              </a:spcBef>
              <a:buNone/>
            </a:pP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a:solidFill>
                  <a:srgbClr val="660033"/>
                </a:solidFill>
              </a:rPr>
              <a:t>對國家建設或機關施政具有重要利用</a:t>
            </a:r>
            <a:r>
              <a:rPr lang="zh-TW" altLang="en-US" sz="2200" dirty="0" smtClean="0">
                <a:solidFill>
                  <a:srgbClr val="660033"/>
                </a:solidFill>
              </a:rPr>
              <a:t>價值者（重大建設</a:t>
            </a:r>
            <a:r>
              <a:rPr lang="en-US" altLang="zh-TW" sz="2200" dirty="0" smtClean="0">
                <a:solidFill>
                  <a:srgbClr val="660033"/>
                </a:solidFill>
                <a:hlinkClick r:id="rId4" action="ppaction://hlinkfile"/>
              </a:rPr>
              <a:t>1</a:t>
            </a:r>
            <a:r>
              <a:rPr lang="zh-TW" altLang="en-US" sz="2200" dirty="0" smtClean="0">
                <a:solidFill>
                  <a:srgbClr val="660033"/>
                </a:solidFill>
              </a:rPr>
              <a:t>、</a:t>
            </a:r>
            <a:r>
              <a:rPr lang="en-US" altLang="zh-TW" sz="2200" dirty="0" smtClean="0">
                <a:solidFill>
                  <a:srgbClr val="660033"/>
                </a:solidFill>
                <a:hlinkClick r:id="rId5" action="ppaction://hlinkfile"/>
              </a:rPr>
              <a:t>2</a:t>
            </a:r>
            <a:r>
              <a:rPr lang="zh-TW" altLang="en-US" sz="2200" dirty="0" smtClean="0">
                <a:solidFill>
                  <a:srgbClr val="660033"/>
                </a:solidFill>
              </a:rPr>
              <a:t>）</a:t>
            </a:r>
            <a:endParaRPr lang="en-US" altLang="zh-TW" sz="2200" dirty="0" smtClean="0">
              <a:solidFill>
                <a:srgbClr val="660033"/>
              </a:solidFill>
            </a:endParaRPr>
          </a:p>
          <a:p>
            <a:pPr marL="0" indent="0" eaLnBrk="1" hangingPunct="1">
              <a:lnSpc>
                <a:spcPct val="90000"/>
              </a:lnSpc>
              <a:spcBef>
                <a:spcPct val="25000"/>
              </a:spcBef>
              <a:buNone/>
            </a:pPr>
            <a:r>
              <a:rPr lang="zh-TW" altLang="en-US" sz="2200" dirty="0" smtClean="0">
                <a:solidFill>
                  <a:srgbClr val="660033"/>
                </a:solidFill>
              </a:rPr>
              <a:t>  </a:t>
            </a:r>
            <a:r>
              <a:rPr lang="en-US" altLang="zh-TW" sz="2200" dirty="0" smtClean="0">
                <a:solidFill>
                  <a:srgbClr val="660033"/>
                </a:solidFill>
                <a:latin typeface="新細明體"/>
                <a:ea typeface="新細明體"/>
              </a:rPr>
              <a:t>★</a:t>
            </a:r>
            <a:r>
              <a:rPr lang="zh-TW" altLang="en-US" sz="2200" dirty="0">
                <a:solidFill>
                  <a:srgbClr val="660033"/>
                </a:solidFill>
              </a:rPr>
              <a:t>具有國家或機關重要行政稽憑</a:t>
            </a:r>
            <a:r>
              <a:rPr lang="zh-TW" altLang="en-US" sz="2200" dirty="0" smtClean="0">
                <a:solidFill>
                  <a:srgbClr val="660033"/>
                </a:solidFill>
              </a:rPr>
              <a:t>價值者</a:t>
            </a:r>
            <a:endParaRPr lang="en-US" altLang="zh-TW" sz="2200" dirty="0" smtClean="0">
              <a:solidFill>
                <a:srgbClr val="660033"/>
              </a:solidFill>
              <a:latin typeface="新細明體"/>
              <a:ea typeface="新細明體"/>
            </a:endParaRPr>
          </a:p>
          <a:p>
            <a:pPr marL="0" indent="0" eaLnBrk="1" hangingPunct="1">
              <a:lnSpc>
                <a:spcPct val="90000"/>
              </a:lnSpc>
              <a:spcBef>
                <a:spcPct val="25000"/>
              </a:spcBef>
              <a:buNone/>
            </a:pPr>
            <a:r>
              <a:rPr lang="zh-TW" altLang="en-US" sz="2200" dirty="0">
                <a:solidFill>
                  <a:srgbClr val="660033"/>
                </a:solidFill>
                <a:latin typeface="新細明體"/>
                <a:ea typeface="新細明體"/>
              </a:rPr>
              <a:t> </a:t>
            </a: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a:solidFill>
                  <a:srgbClr val="660033"/>
                </a:solidFill>
              </a:rPr>
              <a:t>具有國家、機關、團體或個人重要財產稽憑</a:t>
            </a:r>
            <a:r>
              <a:rPr lang="zh-TW" altLang="en-US" sz="2200" dirty="0" smtClean="0">
                <a:solidFill>
                  <a:srgbClr val="660033"/>
                </a:solidFill>
              </a:rPr>
              <a:t>價值者</a:t>
            </a:r>
            <a:endParaRPr lang="en-US" altLang="zh-TW" sz="2200" dirty="0" smtClean="0">
              <a:solidFill>
                <a:srgbClr val="660033"/>
              </a:solidFill>
              <a:latin typeface="新細明體"/>
              <a:ea typeface="新細明體"/>
            </a:endParaRPr>
          </a:p>
          <a:p>
            <a:pPr marL="0" indent="0" eaLnBrk="1" hangingPunct="1">
              <a:lnSpc>
                <a:spcPct val="90000"/>
              </a:lnSpc>
              <a:spcBef>
                <a:spcPct val="25000"/>
              </a:spcBef>
              <a:buNone/>
            </a:pPr>
            <a:r>
              <a:rPr lang="zh-TW" altLang="en-US" sz="2200" dirty="0">
                <a:solidFill>
                  <a:srgbClr val="660033"/>
                </a:solidFill>
                <a:latin typeface="新細明體"/>
                <a:ea typeface="新細明體"/>
              </a:rPr>
              <a:t> </a:t>
            </a: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a:solidFill>
                  <a:srgbClr val="660033"/>
                </a:solidFill>
              </a:rPr>
              <a:t>對國家、機關、社會大眾或個人權益之維護具有重大</a:t>
            </a:r>
            <a:r>
              <a:rPr lang="zh-TW" altLang="en-US" sz="2200" dirty="0" smtClean="0">
                <a:solidFill>
                  <a:srgbClr val="660033"/>
                </a:solidFill>
              </a:rPr>
              <a:t>影響者</a:t>
            </a:r>
            <a:endParaRPr lang="en-US" altLang="zh-TW" sz="2200" dirty="0" smtClean="0">
              <a:solidFill>
                <a:srgbClr val="660033"/>
              </a:solidFill>
              <a:latin typeface="新細明體"/>
              <a:ea typeface="新細明體"/>
            </a:endParaRPr>
          </a:p>
          <a:p>
            <a:pPr marL="0" indent="0" eaLnBrk="1" hangingPunct="1">
              <a:lnSpc>
                <a:spcPct val="90000"/>
              </a:lnSpc>
              <a:spcBef>
                <a:spcPct val="25000"/>
              </a:spcBef>
              <a:buNone/>
            </a:pP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a:solidFill>
                  <a:srgbClr val="660033"/>
                </a:solidFill>
              </a:rPr>
              <a:t>具有重要科技</a:t>
            </a:r>
            <a:r>
              <a:rPr lang="zh-TW" altLang="en-US" sz="2200" dirty="0" smtClean="0">
                <a:solidFill>
                  <a:srgbClr val="660033"/>
                </a:solidFill>
              </a:rPr>
              <a:t>價值者</a:t>
            </a:r>
            <a:endParaRPr lang="en-US" altLang="zh-TW" sz="2200" dirty="0" smtClean="0">
              <a:solidFill>
                <a:srgbClr val="660033"/>
              </a:solidFill>
              <a:latin typeface="新細明體"/>
              <a:ea typeface="新細明體"/>
            </a:endParaRPr>
          </a:p>
          <a:p>
            <a:pPr marL="0" indent="0" eaLnBrk="1" hangingPunct="1">
              <a:lnSpc>
                <a:spcPct val="90000"/>
              </a:lnSpc>
              <a:spcBef>
                <a:spcPct val="25000"/>
              </a:spcBef>
              <a:buNone/>
            </a:pPr>
            <a:r>
              <a:rPr lang="zh-TW" altLang="en-US" sz="2200" dirty="0">
                <a:solidFill>
                  <a:srgbClr val="660033"/>
                </a:solidFill>
                <a:latin typeface="新細明體"/>
                <a:ea typeface="新細明體"/>
              </a:rPr>
              <a:t> </a:t>
            </a: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a:solidFill>
                  <a:srgbClr val="660033"/>
                </a:solidFill>
              </a:rPr>
              <a:t>具有重要歷史或社會文化保存</a:t>
            </a:r>
            <a:r>
              <a:rPr lang="zh-TW" altLang="en-US" sz="2200" dirty="0" smtClean="0">
                <a:solidFill>
                  <a:srgbClr val="660033"/>
                </a:solidFill>
              </a:rPr>
              <a:t>價值者</a:t>
            </a:r>
            <a:endParaRPr lang="en-US" altLang="zh-TW" sz="2200" dirty="0" smtClean="0">
              <a:solidFill>
                <a:srgbClr val="660033"/>
              </a:solidFill>
              <a:latin typeface="新細明體"/>
              <a:ea typeface="新細明體"/>
            </a:endParaRPr>
          </a:p>
          <a:p>
            <a:pPr marL="0" indent="0" eaLnBrk="1" hangingPunct="1">
              <a:lnSpc>
                <a:spcPct val="90000"/>
              </a:lnSpc>
              <a:spcBef>
                <a:spcPct val="25000"/>
              </a:spcBef>
              <a:buNone/>
            </a:pPr>
            <a:r>
              <a:rPr lang="zh-TW" altLang="en-US" sz="2200" dirty="0">
                <a:solidFill>
                  <a:srgbClr val="660033"/>
                </a:solidFill>
                <a:latin typeface="新細明體"/>
                <a:ea typeface="新細明體"/>
              </a:rPr>
              <a:t> </a:t>
            </a: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a:solidFill>
                  <a:srgbClr val="660033"/>
                </a:solidFill>
                <a:latin typeface="新細明體" pitchFamily="18" charset="-120"/>
              </a:rPr>
              <a:t>屬重大輿情之特殊</a:t>
            </a:r>
            <a:r>
              <a:rPr lang="zh-TW" altLang="en-US" sz="2200" dirty="0" smtClean="0">
                <a:solidFill>
                  <a:srgbClr val="660033"/>
                </a:solidFill>
                <a:latin typeface="新細明體" pitchFamily="18" charset="-120"/>
              </a:rPr>
              <a:t>個案者</a:t>
            </a:r>
            <a:endParaRPr lang="en-US" altLang="zh-TW" sz="2200" dirty="0" smtClean="0">
              <a:solidFill>
                <a:srgbClr val="660033"/>
              </a:solidFill>
              <a:latin typeface="新細明體" pitchFamily="18" charset="-120"/>
            </a:endParaRPr>
          </a:p>
          <a:p>
            <a:pPr marL="0" indent="0" eaLnBrk="1" hangingPunct="1">
              <a:lnSpc>
                <a:spcPct val="90000"/>
              </a:lnSpc>
              <a:spcBef>
                <a:spcPct val="25000"/>
              </a:spcBef>
              <a:buNone/>
            </a:pPr>
            <a:r>
              <a:rPr lang="zh-TW" altLang="en-US" sz="2200" dirty="0" smtClean="0">
                <a:solidFill>
                  <a:srgbClr val="660033"/>
                </a:solidFill>
                <a:latin typeface="新細明體"/>
                <a:ea typeface="新細明體"/>
              </a:rPr>
              <a:t>  </a:t>
            </a:r>
            <a:r>
              <a:rPr lang="en-US" altLang="zh-TW" sz="2200" dirty="0" smtClean="0">
                <a:solidFill>
                  <a:srgbClr val="660033"/>
                </a:solidFill>
                <a:latin typeface="新細明體"/>
                <a:ea typeface="新細明體"/>
              </a:rPr>
              <a:t>★</a:t>
            </a:r>
            <a:r>
              <a:rPr lang="zh-TW" altLang="en-US" sz="2200" dirty="0" smtClean="0">
                <a:solidFill>
                  <a:srgbClr val="660033"/>
                </a:solidFill>
              </a:rPr>
              <a:t>法令</a:t>
            </a:r>
            <a:r>
              <a:rPr lang="zh-TW" altLang="en-US" sz="2200" dirty="0">
                <a:solidFill>
                  <a:srgbClr val="660033"/>
                </a:solidFill>
              </a:rPr>
              <a:t>規定應永久</a:t>
            </a:r>
            <a:r>
              <a:rPr lang="zh-TW" altLang="en-US" sz="2200" dirty="0" smtClean="0">
                <a:solidFill>
                  <a:srgbClr val="660033"/>
                </a:solidFill>
              </a:rPr>
              <a:t>保存者</a:t>
            </a:r>
            <a:endParaRPr lang="en-US" altLang="zh-TW" sz="2200" dirty="0" smtClean="0">
              <a:solidFill>
                <a:srgbClr val="660033"/>
              </a:solidFill>
            </a:endParaRPr>
          </a:p>
          <a:p>
            <a:pPr marL="0" indent="0" eaLnBrk="1" hangingPunct="1">
              <a:lnSpc>
                <a:spcPct val="90000"/>
              </a:lnSpc>
              <a:spcBef>
                <a:spcPct val="25000"/>
              </a:spcBef>
              <a:buNone/>
            </a:pPr>
            <a:r>
              <a:rPr lang="zh-TW" altLang="en-US" sz="2200" dirty="0">
                <a:solidFill>
                  <a:srgbClr val="660033"/>
                </a:solidFill>
              </a:rPr>
              <a:t> </a:t>
            </a:r>
            <a:r>
              <a:rPr lang="zh-TW" altLang="en-US" sz="2200" dirty="0" smtClean="0">
                <a:solidFill>
                  <a:srgbClr val="660033"/>
                </a:solidFill>
              </a:rPr>
              <a:t> </a:t>
            </a:r>
            <a:r>
              <a:rPr lang="en-US" altLang="zh-TW" sz="2200" dirty="0" smtClean="0">
                <a:solidFill>
                  <a:srgbClr val="660033"/>
                </a:solidFill>
                <a:latin typeface="新細明體"/>
                <a:ea typeface="新細明體"/>
              </a:rPr>
              <a:t>★</a:t>
            </a:r>
            <a:r>
              <a:rPr lang="zh-TW" altLang="en-US" sz="2200" dirty="0" smtClean="0">
                <a:solidFill>
                  <a:srgbClr val="660033"/>
                </a:solidFill>
              </a:rPr>
              <a:t>其他有關重要事項而具有永久保存價值者</a:t>
            </a:r>
            <a:endParaRPr lang="en-US" altLang="zh-TW" sz="2200" dirty="0">
              <a:solidFill>
                <a:srgbClr val="660033"/>
              </a:solidFill>
            </a:endParaRPr>
          </a:p>
          <a:p>
            <a:pPr marL="0" indent="0" eaLnBrk="1" hangingPunct="1">
              <a:lnSpc>
                <a:spcPct val="90000"/>
              </a:lnSpc>
              <a:spcBef>
                <a:spcPct val="25000"/>
              </a:spcBef>
              <a:buNone/>
            </a:pPr>
            <a:endParaRPr lang="zh-TW" altLang="en-US" sz="2400" dirty="0">
              <a:solidFill>
                <a:srgbClr val="000099"/>
              </a:solidFill>
            </a:endParaRPr>
          </a:p>
          <a:p>
            <a:pPr marL="0" indent="0" eaLnBrk="1" hangingPunct="1">
              <a:lnSpc>
                <a:spcPct val="90000"/>
              </a:lnSpc>
              <a:spcBef>
                <a:spcPct val="25000"/>
              </a:spcBef>
              <a:buNone/>
            </a:pPr>
            <a:endParaRPr lang="zh-TW" altLang="en-US" sz="2400" dirty="0">
              <a:solidFill>
                <a:srgbClr val="000099"/>
              </a:solidFill>
            </a:endParaRPr>
          </a:p>
          <a:p>
            <a:pPr marL="0" indent="0" eaLnBrk="1" hangingPunct="1">
              <a:lnSpc>
                <a:spcPct val="90000"/>
              </a:lnSpc>
              <a:spcBef>
                <a:spcPct val="25000"/>
              </a:spcBef>
              <a:buNone/>
            </a:pPr>
            <a:endParaRPr lang="zh-TW" altLang="en-US" sz="2400" dirty="0">
              <a:solidFill>
                <a:srgbClr val="660033"/>
              </a:solidFill>
            </a:endParaRPr>
          </a:p>
          <a:p>
            <a:pPr marL="0" indent="0" eaLnBrk="1" hangingPunct="1">
              <a:lnSpc>
                <a:spcPct val="90000"/>
              </a:lnSpc>
              <a:spcBef>
                <a:spcPct val="25000"/>
              </a:spcBef>
              <a:buNone/>
            </a:pPr>
            <a:endParaRPr lang="zh-TW" altLang="en-US" sz="2400" dirty="0">
              <a:solidFill>
                <a:srgbClr val="000099"/>
              </a:solidFill>
            </a:endParaRPr>
          </a:p>
          <a:p>
            <a:pPr marL="0" indent="0" eaLnBrk="1" hangingPunct="1">
              <a:lnSpc>
                <a:spcPct val="90000"/>
              </a:lnSpc>
              <a:spcBef>
                <a:spcPct val="25000"/>
              </a:spcBef>
              <a:buNone/>
            </a:pPr>
            <a:endParaRPr lang="zh-TW" altLang="en-US" sz="2400" dirty="0">
              <a:solidFill>
                <a:srgbClr val="660033"/>
              </a:solidFill>
            </a:endParaRPr>
          </a:p>
          <a:p>
            <a:pPr eaLnBrk="1" hangingPunct="1">
              <a:lnSpc>
                <a:spcPct val="90000"/>
              </a:lnSpc>
              <a:spcBef>
                <a:spcPct val="25000"/>
              </a:spcBef>
            </a:pPr>
            <a:endParaRPr lang="en-US" altLang="zh-TW" dirty="0" smtClean="0">
              <a:solidFill>
                <a:srgbClr val="660033"/>
              </a:solidFill>
            </a:endParaRPr>
          </a:p>
          <a:p>
            <a:pPr marL="393700" lvl="1" indent="0" eaLnBrk="1" hangingPunct="1">
              <a:lnSpc>
                <a:spcPct val="90000"/>
              </a:lnSpc>
              <a:spcBef>
                <a:spcPct val="25000"/>
              </a:spcBef>
              <a:buNone/>
            </a:pPr>
            <a:endParaRPr lang="en-US" altLang="zh-TW" dirty="0" smtClean="0">
              <a:solidFill>
                <a:srgbClr val="660033"/>
              </a:solidFill>
              <a:latin typeface="標楷體" pitchFamily="65" charset="-120"/>
              <a:ea typeface="標楷體" pitchFamily="65" charset="-120"/>
            </a:endParaRPr>
          </a:p>
          <a:p>
            <a:pPr marL="393700" lvl="1" indent="0" eaLnBrk="1" hangingPunct="1">
              <a:lnSpc>
                <a:spcPct val="90000"/>
              </a:lnSpc>
              <a:spcBef>
                <a:spcPct val="25000"/>
              </a:spcBef>
              <a:buNone/>
            </a:pPr>
            <a:r>
              <a:rPr lang="zh-TW" altLang="en-US" dirty="0" smtClean="0">
                <a:solidFill>
                  <a:srgbClr val="660033"/>
                </a:solidFill>
              </a:rPr>
              <a:t>                           </a:t>
            </a:r>
          </a:p>
          <a:p>
            <a:pPr lvl="1" eaLnBrk="1" hangingPunct="1">
              <a:lnSpc>
                <a:spcPct val="90000"/>
              </a:lnSpc>
              <a:spcBef>
                <a:spcPct val="25000"/>
              </a:spcBef>
              <a:buFontTx/>
              <a:buNone/>
            </a:pPr>
            <a:endParaRPr lang="en-US" altLang="zh-TW" dirty="0" smtClean="0"/>
          </a:p>
        </p:txBody>
      </p:sp>
    </p:spTree>
    <p:extLst>
      <p:ext uri="{BB962C8B-B14F-4D97-AF65-F5344CB8AC3E}">
        <p14:creationId xmlns:p14="http://schemas.microsoft.com/office/powerpoint/2010/main" val="380584934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260350"/>
            <a:ext cx="9072562" cy="1143000"/>
          </a:xfrm>
        </p:spPr>
        <p:txBody>
          <a:bodyPr/>
          <a:lstStyle/>
          <a:p>
            <a:pPr eaLnBrk="1" hangingPunct="1"/>
            <a:r>
              <a:rPr lang="zh-TW" altLang="en-US" dirty="0" smtClean="0"/>
              <a:t>哪些檔案應永久保存</a:t>
            </a:r>
            <a:r>
              <a:rPr lang="zh-TW" altLang="en-US" dirty="0"/>
              <a:t>？（續）</a:t>
            </a:r>
            <a:endParaRPr lang="zh-TW" altLang="en-US" dirty="0" smtClean="0"/>
          </a:p>
        </p:txBody>
      </p:sp>
      <p:sp>
        <p:nvSpPr>
          <p:cNvPr id="30723" name="Rectangle 3"/>
          <p:cNvSpPr>
            <a:spLocks noGrp="1" noChangeArrowheads="1"/>
          </p:cNvSpPr>
          <p:nvPr>
            <p:ph idx="1"/>
          </p:nvPr>
        </p:nvSpPr>
        <p:spPr>
          <a:xfrm>
            <a:off x="467545" y="1556793"/>
            <a:ext cx="8280920" cy="4896396"/>
          </a:xfrm>
        </p:spPr>
        <p:txBody>
          <a:bodyPr/>
          <a:lstStyle/>
          <a:p>
            <a:pPr eaLnBrk="1" hangingPunct="1">
              <a:lnSpc>
                <a:spcPct val="90000"/>
              </a:lnSpc>
              <a:spcBef>
                <a:spcPct val="25000"/>
              </a:spcBef>
            </a:pPr>
            <a:r>
              <a:rPr lang="zh-TW" altLang="en-US" sz="2800" dirty="0" smtClean="0">
                <a:solidFill>
                  <a:srgbClr val="000099"/>
                </a:solidFill>
              </a:rPr>
              <a:t>涉及國家或本機關重要制度、決策及計畫 </a:t>
            </a: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民航局：民航政策白皮書</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a:solidFill>
                  <a:srgbClr val="660033"/>
                </a:solidFill>
              </a:rPr>
              <a:t>勞委會</a:t>
            </a:r>
            <a:r>
              <a:rPr lang="zh-TW" altLang="en-US" dirty="0" smtClean="0">
                <a:solidFill>
                  <a:srgbClr val="660033"/>
                </a:solidFill>
              </a:rPr>
              <a:t>：勞保年金制度及國民年金制度規劃案情</a:t>
            </a:r>
            <a:endParaRPr lang="en-US" altLang="zh-TW" dirty="0" smtClean="0">
              <a:solidFill>
                <a:srgbClr val="660033"/>
              </a:solidFill>
            </a:endParaRPr>
          </a:p>
          <a:p>
            <a:pPr marL="393700" lvl="1" indent="0" eaLnBrk="1" hangingPunct="1">
              <a:lnSpc>
                <a:spcPct val="90000"/>
              </a:lnSpc>
              <a:spcBef>
                <a:spcPct val="25000"/>
              </a:spcBef>
              <a:buNone/>
            </a:pPr>
            <a:endParaRPr lang="zh-TW" altLang="en-US" dirty="0" smtClean="0">
              <a:solidFill>
                <a:srgbClr val="660033"/>
              </a:solidFill>
            </a:endParaRPr>
          </a:p>
          <a:p>
            <a:pPr eaLnBrk="1" hangingPunct="1">
              <a:lnSpc>
                <a:spcPct val="90000"/>
              </a:lnSpc>
              <a:spcBef>
                <a:spcPct val="25000"/>
              </a:spcBef>
            </a:pPr>
            <a:r>
              <a:rPr lang="zh-TW" altLang="en-US" sz="2800" dirty="0" smtClean="0">
                <a:solidFill>
                  <a:srgbClr val="000099"/>
                </a:solidFill>
              </a:rPr>
              <a:t>涉及國家或本機關重要法規之制（訂）定、修正及解釋 </a:t>
            </a: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教育部：教師法、國民教育法施行細則</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latin typeface="標楷體" pitchFamily="65" charset="-120"/>
                <a:ea typeface="標楷體" pitchFamily="65" charset="-120"/>
              </a:rPr>
              <a:t>證券期貨局：證券交易法、</a:t>
            </a:r>
            <a:r>
              <a:rPr lang="zh-TW" altLang="en-US" dirty="0">
                <a:solidFill>
                  <a:srgbClr val="660033"/>
                </a:solidFill>
              </a:rPr>
              <a:t>證券投資信託基金管理</a:t>
            </a:r>
            <a:r>
              <a:rPr lang="zh-TW" altLang="en-US" dirty="0" smtClean="0">
                <a:solidFill>
                  <a:srgbClr val="660033"/>
                </a:solidFill>
              </a:rPr>
              <a:t>辦法</a:t>
            </a:r>
            <a:endParaRPr lang="en-US" altLang="zh-TW" dirty="0">
              <a:solidFill>
                <a:srgbClr val="660033"/>
              </a:solidFill>
            </a:endParaRPr>
          </a:p>
          <a:p>
            <a:pPr marL="393700" lvl="1" indent="0" eaLnBrk="1" hangingPunct="1">
              <a:lnSpc>
                <a:spcPct val="90000"/>
              </a:lnSpc>
              <a:spcBef>
                <a:spcPct val="25000"/>
              </a:spcBef>
              <a:buNone/>
            </a:pPr>
            <a:endParaRPr lang="en-US" altLang="zh-TW" dirty="0" smtClean="0">
              <a:solidFill>
                <a:srgbClr val="660033"/>
              </a:solidFill>
              <a:latin typeface="標楷體" pitchFamily="65" charset="-120"/>
              <a:ea typeface="標楷體" pitchFamily="65" charset="-120"/>
            </a:endParaRPr>
          </a:p>
          <a:p>
            <a:pPr marL="393700" lvl="1" indent="0" eaLnBrk="1" hangingPunct="1">
              <a:lnSpc>
                <a:spcPct val="90000"/>
              </a:lnSpc>
              <a:spcBef>
                <a:spcPct val="25000"/>
              </a:spcBef>
              <a:buNone/>
            </a:pPr>
            <a:r>
              <a:rPr lang="zh-TW" altLang="en-US" dirty="0" smtClean="0">
                <a:solidFill>
                  <a:srgbClr val="660033"/>
                </a:solidFill>
              </a:rPr>
              <a:t>                           </a:t>
            </a:r>
          </a:p>
          <a:p>
            <a:pPr lvl="1" eaLnBrk="1" hangingPunct="1">
              <a:lnSpc>
                <a:spcPct val="90000"/>
              </a:lnSpc>
              <a:spcBef>
                <a:spcPct val="25000"/>
              </a:spcBef>
              <a:buFontTx/>
              <a:buNone/>
            </a:pPr>
            <a:endParaRPr lang="en-US" altLang="zh-TW" dirty="0" smtClean="0"/>
          </a:p>
        </p:txBody>
      </p:sp>
    </p:spTree>
    <p:extLst>
      <p:ext uri="{BB962C8B-B14F-4D97-AF65-F5344CB8AC3E}">
        <p14:creationId xmlns:p14="http://schemas.microsoft.com/office/powerpoint/2010/main" val="231424132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260350"/>
            <a:ext cx="9072562" cy="1143000"/>
          </a:xfrm>
        </p:spPr>
        <p:txBody>
          <a:bodyPr/>
          <a:lstStyle/>
          <a:p>
            <a:pPr eaLnBrk="1" hangingPunct="1"/>
            <a:r>
              <a:rPr lang="zh-TW" altLang="en-US" dirty="0" smtClean="0"/>
              <a:t>哪些檔案應永久保存</a:t>
            </a:r>
            <a:r>
              <a:rPr lang="zh-TW" altLang="en-US" dirty="0"/>
              <a:t>？ （續）</a:t>
            </a:r>
            <a:endParaRPr lang="zh-TW" altLang="en-US" dirty="0" smtClean="0"/>
          </a:p>
        </p:txBody>
      </p:sp>
      <p:sp>
        <p:nvSpPr>
          <p:cNvPr id="30723" name="Rectangle 3"/>
          <p:cNvSpPr>
            <a:spLocks noGrp="1" noChangeArrowheads="1"/>
          </p:cNvSpPr>
          <p:nvPr>
            <p:ph idx="1"/>
          </p:nvPr>
        </p:nvSpPr>
        <p:spPr>
          <a:xfrm>
            <a:off x="684213" y="1556793"/>
            <a:ext cx="8064251" cy="4896396"/>
          </a:xfrm>
        </p:spPr>
        <p:txBody>
          <a:bodyPr/>
          <a:lstStyle/>
          <a:p>
            <a:pPr eaLnBrk="1" hangingPunct="1">
              <a:lnSpc>
                <a:spcPct val="90000"/>
              </a:lnSpc>
              <a:spcBef>
                <a:spcPct val="25000"/>
              </a:spcBef>
            </a:pPr>
            <a:r>
              <a:rPr lang="zh-TW" altLang="en-US" sz="2800" dirty="0" smtClean="0">
                <a:solidFill>
                  <a:srgbClr val="000099"/>
                </a:solidFill>
              </a:rPr>
              <a:t>涉及本機關組織沿革及主要業務運作</a:t>
            </a: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署立</a:t>
            </a:r>
            <a:r>
              <a:rPr lang="en-US" altLang="zh-TW" dirty="0" smtClean="0">
                <a:solidFill>
                  <a:srgbClr val="660033"/>
                </a:solidFill>
              </a:rPr>
              <a:t>OO</a:t>
            </a:r>
            <a:r>
              <a:rPr lang="zh-TW" altLang="en-US" dirty="0" smtClean="0">
                <a:solidFill>
                  <a:srgbClr val="660033"/>
                </a:solidFill>
              </a:rPr>
              <a:t>醫院：醫院擴充審議案情</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關稅總局：接掌海關總稅務司案情</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a:solidFill>
                  <a:srgbClr val="660033"/>
                </a:solidFill>
              </a:rPr>
              <a:t>林務局</a:t>
            </a:r>
            <a:r>
              <a:rPr lang="zh-TW" altLang="en-US" dirty="0" smtClean="0">
                <a:solidFill>
                  <a:srgbClr val="660033"/>
                </a:solidFill>
              </a:rPr>
              <a:t>：阿里山森林遊樂區規劃案情</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a:solidFill>
                  <a:srgbClr val="660033"/>
                </a:solidFill>
              </a:rPr>
              <a:t>宜蘭縣漁業管理所</a:t>
            </a:r>
            <a:r>
              <a:rPr lang="zh-TW" altLang="en-US" dirty="0" smtClean="0">
                <a:solidFill>
                  <a:srgbClr val="660033"/>
                </a:solidFill>
              </a:rPr>
              <a:t>：新建造漁船（筏）註冊案情</a:t>
            </a:r>
            <a:endParaRPr lang="en-US" altLang="zh-TW" dirty="0" smtClean="0">
              <a:solidFill>
                <a:srgbClr val="660033"/>
              </a:solidFill>
            </a:endParaRPr>
          </a:p>
          <a:p>
            <a:pPr marL="393700" lvl="1" indent="0" eaLnBrk="1" hangingPunct="1">
              <a:lnSpc>
                <a:spcPct val="90000"/>
              </a:lnSpc>
              <a:spcBef>
                <a:spcPct val="25000"/>
              </a:spcBef>
              <a:buNone/>
            </a:pPr>
            <a:endParaRPr lang="zh-TW" altLang="en-US" dirty="0" smtClean="0">
              <a:solidFill>
                <a:srgbClr val="660033"/>
              </a:solidFill>
            </a:endParaRPr>
          </a:p>
          <a:p>
            <a:pPr eaLnBrk="1" hangingPunct="1">
              <a:lnSpc>
                <a:spcPct val="90000"/>
              </a:lnSpc>
              <a:spcBef>
                <a:spcPct val="25000"/>
              </a:spcBef>
            </a:pPr>
            <a:r>
              <a:rPr lang="zh-TW" altLang="en-US" sz="2800" dirty="0" smtClean="0">
                <a:solidFill>
                  <a:srgbClr val="000099"/>
                </a:solidFill>
              </a:rPr>
              <a:t>對國家建設或機關施政具有重要利用價值</a:t>
            </a: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臺中港務局：臺中港整體規劃及未來發展計畫</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衛生署：空中緊急醫療管理系統之系統需求協調會議</a:t>
            </a:r>
            <a:endParaRPr lang="en-US" altLang="zh-TW" dirty="0" smtClean="0">
              <a:solidFill>
                <a:srgbClr val="660033"/>
              </a:solidFill>
            </a:endParaRPr>
          </a:p>
          <a:p>
            <a:pPr marL="393700" lvl="1" indent="0" eaLnBrk="1" hangingPunct="1">
              <a:lnSpc>
                <a:spcPct val="90000"/>
              </a:lnSpc>
              <a:spcBef>
                <a:spcPct val="25000"/>
              </a:spcBef>
              <a:buNone/>
            </a:pPr>
            <a:r>
              <a:rPr lang="zh-TW" altLang="en-US" dirty="0">
                <a:solidFill>
                  <a:srgbClr val="660033"/>
                </a:solidFill>
              </a:rPr>
              <a:t> </a:t>
            </a:r>
            <a:r>
              <a:rPr lang="zh-TW" altLang="en-US" dirty="0" smtClean="0">
                <a:solidFill>
                  <a:srgbClr val="660033"/>
                </a:solidFill>
              </a:rPr>
              <a:t>                   案情</a:t>
            </a:r>
            <a:endParaRPr lang="en-US" altLang="zh-TW" dirty="0" smtClean="0"/>
          </a:p>
        </p:txBody>
      </p:sp>
    </p:spTree>
    <p:extLst>
      <p:ext uri="{BB962C8B-B14F-4D97-AF65-F5344CB8AC3E}">
        <p14:creationId xmlns:p14="http://schemas.microsoft.com/office/powerpoint/2010/main" val="10376948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04664"/>
            <a:ext cx="8229600" cy="854968"/>
          </a:xfrm>
        </p:spPr>
        <p:txBody>
          <a:bodyPr/>
          <a:lstStyle/>
          <a:p>
            <a:pPr algn="ctr"/>
            <a:r>
              <a:rPr lang="zh-TW" altLang="en-US" dirty="0"/>
              <a:t>檔案清理與</a:t>
            </a:r>
            <a:r>
              <a:rPr lang="zh-TW" altLang="en-US" dirty="0" smtClean="0"/>
              <a:t>銷毀</a:t>
            </a:r>
            <a:r>
              <a:rPr lang="en-US" altLang="zh-TW" dirty="0" smtClean="0"/>
              <a:t>(</a:t>
            </a:r>
            <a:r>
              <a:rPr lang="zh-TW" altLang="en-US" dirty="0" smtClean="0"/>
              <a:t>續）</a:t>
            </a:r>
            <a:endParaRPr lang="zh-TW" altLang="en-US" dirty="0"/>
          </a:p>
        </p:txBody>
      </p:sp>
      <p:sp>
        <p:nvSpPr>
          <p:cNvPr id="3" name="內容版面配置區 2"/>
          <p:cNvSpPr>
            <a:spLocks noGrp="1"/>
          </p:cNvSpPr>
          <p:nvPr>
            <p:ph idx="1"/>
          </p:nvPr>
        </p:nvSpPr>
        <p:spPr>
          <a:xfrm>
            <a:off x="457200" y="1412775"/>
            <a:ext cx="8229600" cy="4911825"/>
          </a:xfrm>
        </p:spPr>
        <p:txBody>
          <a:bodyPr/>
          <a:lstStyle/>
          <a:p>
            <a:pPr marL="609600" lvl="0" indent="-609600" eaLnBrk="1" hangingPunct="1">
              <a:buClrTx/>
              <a:buSzTx/>
              <a:buFont typeface="Wingdings" pitchFamily="2" charset="2"/>
              <a:buChar char="Ø"/>
            </a:pPr>
            <a:r>
              <a:rPr kumimoji="1" lang="zh-TW" altLang="en-US" sz="3200" kern="0" dirty="0">
                <a:solidFill>
                  <a:srgbClr val="333399"/>
                </a:solidFill>
                <a:latin typeface="Arial"/>
              </a:rPr>
              <a:t>清理的意義與範圍</a:t>
            </a:r>
          </a:p>
          <a:p>
            <a:pPr marL="609600" lvl="0" indent="-609600" eaLnBrk="1" hangingPunct="1">
              <a:buClrTx/>
              <a:buSzTx/>
              <a:buFont typeface="Wingdings" pitchFamily="2" charset="2"/>
              <a:buChar char="Ø"/>
            </a:pPr>
            <a:r>
              <a:rPr kumimoji="1" lang="zh-TW" altLang="en-US" sz="3200" kern="0" dirty="0">
                <a:solidFill>
                  <a:srgbClr val="333399"/>
                </a:solidFill>
                <a:latin typeface="Arial"/>
              </a:rPr>
              <a:t>銷毀的意義與範圍</a:t>
            </a:r>
          </a:p>
          <a:p>
            <a:pPr marL="609600" lvl="0" indent="-609600" eaLnBrk="1" hangingPunct="1">
              <a:buClrTx/>
              <a:buSzTx/>
              <a:buFont typeface="Wingdings" pitchFamily="2" charset="2"/>
              <a:buChar char="Ø"/>
            </a:pPr>
            <a:r>
              <a:rPr kumimoji="1" lang="zh-TW" altLang="en-US" sz="3200" kern="0" dirty="0">
                <a:solidFill>
                  <a:srgbClr val="333399"/>
                </a:solidFill>
                <a:latin typeface="Arial"/>
              </a:rPr>
              <a:t>清理＞銷毀</a:t>
            </a:r>
          </a:p>
          <a:p>
            <a:pPr marL="609600" lvl="0" indent="-609600" eaLnBrk="1" hangingPunct="1">
              <a:buClrTx/>
              <a:buSzTx/>
              <a:buFont typeface="Wingdings" pitchFamily="2" charset="2"/>
              <a:buChar char="Ø"/>
            </a:pPr>
            <a:r>
              <a:rPr kumimoji="1" lang="zh-TW" altLang="en-US" sz="3200" kern="0" dirty="0">
                <a:solidFill>
                  <a:srgbClr val="333399"/>
                </a:solidFill>
                <a:latin typeface="Arial"/>
              </a:rPr>
              <a:t>銷毀≠清理</a:t>
            </a:r>
            <a:endParaRPr kumimoji="1" lang="en-US" altLang="zh-TW" sz="3200" kern="0" dirty="0">
              <a:solidFill>
                <a:srgbClr val="333399"/>
              </a:solidFill>
              <a:latin typeface="Arial"/>
            </a:endParaRPr>
          </a:p>
          <a:p>
            <a:pPr marL="609600" lvl="0" indent="-609600" eaLnBrk="1" hangingPunct="1">
              <a:buClrTx/>
              <a:buSzTx/>
              <a:buFont typeface="Wingdings" pitchFamily="2" charset="2"/>
              <a:buChar char="Ø"/>
            </a:pPr>
            <a:r>
              <a:rPr kumimoji="1" lang="zh-TW" altLang="en-US" sz="3200" kern="0" dirty="0">
                <a:solidFill>
                  <a:srgbClr val="333399"/>
                </a:solidFill>
                <a:latin typeface="Arial"/>
              </a:rPr>
              <a:t>清理概念動動腦</a:t>
            </a:r>
            <a:r>
              <a:rPr kumimoji="1" lang="en-US" altLang="zh-TW" sz="3200" kern="0" dirty="0">
                <a:solidFill>
                  <a:srgbClr val="333399"/>
                </a:solidFill>
                <a:latin typeface="Arial"/>
              </a:rPr>
              <a:t>(3</a:t>
            </a:r>
            <a:r>
              <a:rPr kumimoji="1" lang="zh-TW" altLang="en-US" sz="3200" kern="0" dirty="0">
                <a:solidFill>
                  <a:srgbClr val="333399"/>
                </a:solidFill>
                <a:latin typeface="Arial"/>
              </a:rPr>
              <a:t>個「如果」</a:t>
            </a:r>
            <a:r>
              <a:rPr kumimoji="1" lang="en-US" altLang="zh-TW" sz="3200" kern="0" dirty="0">
                <a:solidFill>
                  <a:srgbClr val="333399"/>
                </a:solidFill>
                <a:latin typeface="Arial"/>
              </a:rPr>
              <a:t>)</a:t>
            </a:r>
            <a:endParaRPr kumimoji="1" lang="en-US" altLang="zh-TW" sz="2400" u="sng" kern="0" dirty="0">
              <a:solidFill>
                <a:srgbClr val="333399"/>
              </a:solidFill>
              <a:latin typeface="Arial"/>
            </a:endParaRPr>
          </a:p>
          <a:p>
            <a:pPr lvl="1"/>
            <a:r>
              <a:rPr lang="zh-TW" altLang="en-US" dirty="0">
                <a:solidFill>
                  <a:srgbClr val="FF0000"/>
                </a:solidFill>
              </a:rPr>
              <a:t>如果檔案清理不僅僅是為了騰出庫房空間</a:t>
            </a:r>
            <a:r>
              <a:rPr lang="en-US" altLang="zh-TW" dirty="0" smtClean="0">
                <a:solidFill>
                  <a:srgbClr val="FF0000"/>
                </a:solidFill>
                <a:latin typeface="標楷體" pitchFamily="65" charset="-120"/>
              </a:rPr>
              <a:t>…</a:t>
            </a:r>
          </a:p>
          <a:p>
            <a:pPr lvl="1"/>
            <a:r>
              <a:rPr lang="zh-TW" altLang="en-US" dirty="0">
                <a:solidFill>
                  <a:srgbClr val="FF0000"/>
                </a:solidFill>
              </a:rPr>
              <a:t>如果清理範圍有規劃，銷毀思考面向更多元</a:t>
            </a:r>
            <a:r>
              <a:rPr lang="en-US" altLang="zh-TW" dirty="0" smtClean="0">
                <a:solidFill>
                  <a:srgbClr val="FF0000"/>
                </a:solidFill>
                <a:latin typeface="標楷體" pitchFamily="65" charset="-120"/>
              </a:rPr>
              <a:t>…</a:t>
            </a:r>
            <a:endParaRPr lang="en-US" altLang="zh-TW" dirty="0">
              <a:solidFill>
                <a:srgbClr val="FF0000"/>
              </a:solidFill>
              <a:latin typeface="標楷體" pitchFamily="65" charset="-120"/>
            </a:endParaRPr>
          </a:p>
          <a:p>
            <a:pPr lvl="1"/>
            <a:r>
              <a:rPr lang="zh-TW" altLang="en-US" dirty="0">
                <a:solidFill>
                  <a:srgbClr val="FF0000"/>
                </a:solidFill>
              </a:rPr>
              <a:t>如果機關檔案清理與國家檔案審選可以同步進行</a:t>
            </a:r>
            <a:r>
              <a:rPr lang="en-US" altLang="zh-TW" dirty="0">
                <a:solidFill>
                  <a:srgbClr val="FF0000"/>
                </a:solidFill>
                <a:latin typeface="標楷體" pitchFamily="65" charset="-120"/>
              </a:rPr>
              <a:t>…</a:t>
            </a:r>
          </a:p>
          <a:p>
            <a:pPr lvl="1"/>
            <a:endParaRPr lang="en-US" altLang="zh-TW" dirty="0">
              <a:solidFill>
                <a:srgbClr val="FF0000"/>
              </a:solidFill>
              <a:latin typeface="標楷體" pitchFamily="65" charset="-120"/>
            </a:endParaRPr>
          </a:p>
          <a:p>
            <a:endParaRPr lang="zh-TW" altLang="en-US" dirty="0"/>
          </a:p>
        </p:txBody>
      </p:sp>
    </p:spTree>
    <p:extLst>
      <p:ext uri="{BB962C8B-B14F-4D97-AF65-F5344CB8AC3E}">
        <p14:creationId xmlns:p14="http://schemas.microsoft.com/office/powerpoint/2010/main" val="2428931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260350"/>
            <a:ext cx="8675687" cy="1143000"/>
          </a:xfrm>
        </p:spPr>
        <p:txBody>
          <a:bodyPr/>
          <a:lstStyle/>
          <a:p>
            <a:pPr eaLnBrk="1" hangingPunct="1"/>
            <a:r>
              <a:rPr lang="zh-TW" altLang="en-US" dirty="0" smtClean="0"/>
              <a:t>哪些檔案應永久保存？（續）</a:t>
            </a:r>
          </a:p>
        </p:txBody>
      </p:sp>
      <p:sp>
        <p:nvSpPr>
          <p:cNvPr id="31747" name="Rectangle 3"/>
          <p:cNvSpPr>
            <a:spLocks noGrp="1" noChangeArrowheads="1"/>
          </p:cNvSpPr>
          <p:nvPr>
            <p:ph idx="1"/>
          </p:nvPr>
        </p:nvSpPr>
        <p:spPr>
          <a:xfrm>
            <a:off x="683568" y="1628800"/>
            <a:ext cx="8064896" cy="4836790"/>
          </a:xfrm>
        </p:spPr>
        <p:txBody>
          <a:bodyPr/>
          <a:lstStyle/>
          <a:p>
            <a:pPr eaLnBrk="1" hangingPunct="1">
              <a:lnSpc>
                <a:spcPct val="90000"/>
              </a:lnSpc>
              <a:spcBef>
                <a:spcPct val="25000"/>
              </a:spcBef>
            </a:pPr>
            <a:r>
              <a:rPr lang="zh-TW" altLang="en-US" sz="2800" dirty="0" smtClean="0">
                <a:solidFill>
                  <a:srgbClr val="000099"/>
                </a:solidFill>
              </a:rPr>
              <a:t>具有國家或機關重要行政稽憑價值</a:t>
            </a: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臺東縣政府：寺廟登記、工會立案登記案情</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彰化縣政府：公寓大廈組織報備案情 </a:t>
            </a:r>
            <a:endParaRPr lang="en-US" altLang="zh-TW" dirty="0" smtClean="0">
              <a:solidFill>
                <a:srgbClr val="660033"/>
              </a:solidFill>
            </a:endParaRPr>
          </a:p>
          <a:p>
            <a:pPr marL="393700" lvl="1" indent="0" eaLnBrk="1" hangingPunct="1">
              <a:lnSpc>
                <a:spcPct val="90000"/>
              </a:lnSpc>
              <a:spcBef>
                <a:spcPct val="25000"/>
              </a:spcBef>
              <a:buNone/>
            </a:pPr>
            <a:endParaRPr lang="zh-TW" altLang="en-US" dirty="0" smtClean="0">
              <a:solidFill>
                <a:srgbClr val="660033"/>
              </a:solidFill>
            </a:endParaRPr>
          </a:p>
          <a:p>
            <a:pPr eaLnBrk="1" hangingPunct="1">
              <a:lnSpc>
                <a:spcPct val="90000"/>
              </a:lnSpc>
              <a:spcBef>
                <a:spcPct val="25000"/>
              </a:spcBef>
            </a:pPr>
            <a:r>
              <a:rPr lang="zh-TW" altLang="en-US" sz="2800" dirty="0" smtClean="0">
                <a:solidFill>
                  <a:srgbClr val="000099"/>
                </a:solidFill>
              </a:rPr>
              <a:t>具有國家、機關、團體或個人重要財產稽憑價值</a:t>
            </a: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a:solidFill>
                  <a:srgbClr val="660033"/>
                </a:solidFill>
              </a:rPr>
              <a:t>屏東地方法院</a:t>
            </a:r>
            <a:r>
              <a:rPr lang="zh-TW" altLang="en-US" dirty="0" smtClean="0">
                <a:solidFill>
                  <a:srgbClr val="660033"/>
                </a:solidFill>
              </a:rPr>
              <a:t>：籌建院址及土地取得案情</a:t>
            </a:r>
            <a:endParaRPr lang="en-US" altLang="zh-TW" dirty="0" smtClean="0">
              <a:solidFill>
                <a:srgbClr val="660033"/>
              </a:solidFill>
            </a:endParaRPr>
          </a:p>
          <a:p>
            <a:pPr marL="393700" lvl="1" indent="0" eaLnBrk="1" hangingPunct="1">
              <a:lnSpc>
                <a:spcPct val="90000"/>
              </a:lnSpc>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林務局：同仁退休金暫存於中央銀行國庫局保管案情</a:t>
            </a:r>
            <a:endParaRPr lang="en-US" altLang="zh-TW" dirty="0" smtClean="0">
              <a:solidFill>
                <a:srgbClr val="660033"/>
              </a:solidFill>
            </a:endParaRPr>
          </a:p>
          <a:p>
            <a:pPr marL="393700" lvl="1" indent="0" eaLnBrk="1" hangingPunct="1">
              <a:lnSpc>
                <a:spcPct val="90000"/>
              </a:lnSpc>
              <a:spcBef>
                <a:spcPct val="25000"/>
              </a:spcBef>
              <a:buNone/>
            </a:pPr>
            <a:r>
              <a:rPr lang="zh-TW" altLang="en-US" dirty="0" smtClean="0">
                <a:solidFill>
                  <a:srgbClr val="660033"/>
                </a:solidFill>
              </a:rPr>
              <a:t> </a:t>
            </a:r>
          </a:p>
        </p:txBody>
      </p:sp>
    </p:spTree>
    <p:extLst>
      <p:ext uri="{BB962C8B-B14F-4D97-AF65-F5344CB8AC3E}">
        <p14:creationId xmlns:p14="http://schemas.microsoft.com/office/powerpoint/2010/main" val="384236554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260350"/>
            <a:ext cx="8675687" cy="1143000"/>
          </a:xfrm>
        </p:spPr>
        <p:txBody>
          <a:bodyPr/>
          <a:lstStyle/>
          <a:p>
            <a:pPr eaLnBrk="1" hangingPunct="1"/>
            <a:r>
              <a:rPr lang="zh-TW" altLang="en-US" dirty="0" smtClean="0"/>
              <a:t>哪些檔案應永久保存？（續）</a:t>
            </a:r>
          </a:p>
        </p:txBody>
      </p:sp>
      <p:sp>
        <p:nvSpPr>
          <p:cNvPr id="31747" name="Rectangle 3"/>
          <p:cNvSpPr>
            <a:spLocks noGrp="1" noChangeArrowheads="1"/>
          </p:cNvSpPr>
          <p:nvPr>
            <p:ph idx="1"/>
          </p:nvPr>
        </p:nvSpPr>
        <p:spPr>
          <a:xfrm>
            <a:off x="683568" y="1844824"/>
            <a:ext cx="8064896" cy="4620766"/>
          </a:xfrm>
        </p:spPr>
        <p:txBody>
          <a:bodyPr/>
          <a:lstStyle/>
          <a:p>
            <a:pPr eaLnBrk="1" hangingPunct="1">
              <a:lnSpc>
                <a:spcPct val="90000"/>
              </a:lnSpc>
              <a:spcBef>
                <a:spcPct val="25000"/>
              </a:spcBef>
            </a:pPr>
            <a:r>
              <a:rPr lang="zh-TW" altLang="en-US" sz="2800" dirty="0" smtClean="0">
                <a:solidFill>
                  <a:srgbClr val="000099"/>
                </a:solidFill>
              </a:rPr>
              <a:t>對國家、機關、社會大眾或個人權益之維護具有重大影響</a:t>
            </a:r>
          </a:p>
          <a:p>
            <a:pPr lvl="1" eaLnBrk="1" hangingPunct="1">
              <a:lnSpc>
                <a:spcPct val="90000"/>
              </a:lnSpc>
              <a:spcBef>
                <a:spcPct val="25000"/>
              </a:spcBef>
            </a:pPr>
            <a:r>
              <a:rPr lang="zh-TW" altLang="en-US" dirty="0" smtClean="0">
                <a:solidFill>
                  <a:srgbClr val="660033"/>
                </a:solidFill>
              </a:rPr>
              <a:t>臺北縣政府：民國</a:t>
            </a:r>
            <a:r>
              <a:rPr lang="en-US" altLang="zh-TW" dirty="0" smtClean="0">
                <a:solidFill>
                  <a:srgbClr val="660033"/>
                </a:solidFill>
                <a:latin typeface="Times New Roman" pitchFamily="18" charset="0"/>
                <a:cs typeface="Times New Roman" pitchFamily="18" charset="0"/>
              </a:rPr>
              <a:t>73</a:t>
            </a:r>
            <a:r>
              <a:rPr lang="zh-TW" altLang="en-US" dirty="0" smtClean="0">
                <a:solidFill>
                  <a:srgbClr val="660033"/>
                </a:solidFill>
                <a:latin typeface="Times New Roman" pitchFamily="18" charset="0"/>
                <a:cs typeface="Times New Roman" pitchFamily="18" charset="0"/>
              </a:rPr>
              <a:t>年</a:t>
            </a:r>
            <a:r>
              <a:rPr lang="zh-TW" altLang="en-US" dirty="0" smtClean="0">
                <a:solidFill>
                  <a:srgbClr val="660033"/>
                </a:solidFill>
              </a:rPr>
              <a:t>海山煤礦煤塵爆炸、瑞芳鎮煤礦災變、三峽鎮海山一坑煤礦災變處理報告</a:t>
            </a:r>
            <a:endParaRPr lang="en-US" altLang="zh-TW" dirty="0" smtClean="0">
              <a:solidFill>
                <a:srgbClr val="660033"/>
              </a:solidFill>
            </a:endParaRPr>
          </a:p>
          <a:p>
            <a:pPr lvl="1" eaLnBrk="1" hangingPunct="1">
              <a:lnSpc>
                <a:spcPct val="90000"/>
              </a:lnSpc>
              <a:spcBef>
                <a:spcPct val="25000"/>
              </a:spcBef>
            </a:pPr>
            <a:r>
              <a:rPr lang="zh-TW" altLang="en-US" dirty="0">
                <a:solidFill>
                  <a:srgbClr val="660033"/>
                </a:solidFill>
              </a:rPr>
              <a:t>原住民保留地劃定</a:t>
            </a:r>
            <a:r>
              <a:rPr lang="zh-TW" altLang="en-US" dirty="0" smtClean="0">
                <a:solidFill>
                  <a:srgbClr val="660033"/>
                </a:solidFill>
              </a:rPr>
              <a:t>案情</a:t>
            </a:r>
          </a:p>
          <a:p>
            <a:pPr eaLnBrk="1" hangingPunct="1">
              <a:lnSpc>
                <a:spcPct val="90000"/>
              </a:lnSpc>
              <a:spcBef>
                <a:spcPct val="25000"/>
              </a:spcBef>
            </a:pPr>
            <a:r>
              <a:rPr lang="zh-TW" altLang="en-US" sz="2800" dirty="0" smtClean="0">
                <a:solidFill>
                  <a:srgbClr val="000099"/>
                </a:solidFill>
              </a:rPr>
              <a:t>具有重要科技價值</a:t>
            </a:r>
          </a:p>
          <a:p>
            <a:pPr lvl="1" eaLnBrk="1" hangingPunct="1">
              <a:lnSpc>
                <a:spcPct val="90000"/>
              </a:lnSpc>
              <a:spcBef>
                <a:spcPct val="25000"/>
              </a:spcBef>
            </a:pPr>
            <a:r>
              <a:rPr lang="zh-TW" altLang="en-US" dirty="0" smtClean="0">
                <a:solidFill>
                  <a:srgbClr val="660033"/>
                </a:solidFill>
              </a:rPr>
              <a:t>經濟部：科技發展計畫</a:t>
            </a:r>
            <a:endParaRPr lang="en-US" altLang="zh-TW" dirty="0" smtClean="0">
              <a:solidFill>
                <a:srgbClr val="660033"/>
              </a:solidFill>
            </a:endParaRPr>
          </a:p>
          <a:p>
            <a:pPr lvl="1" eaLnBrk="1" hangingPunct="1">
              <a:lnSpc>
                <a:spcPct val="90000"/>
              </a:lnSpc>
              <a:spcBef>
                <a:spcPct val="25000"/>
              </a:spcBef>
            </a:pPr>
            <a:r>
              <a:rPr lang="zh-TW" altLang="en-US" dirty="0" smtClean="0">
                <a:solidFill>
                  <a:srgbClr val="660033"/>
                </a:solidFill>
              </a:rPr>
              <a:t>國科會：人造衛星、太空科技中長程發展計畫</a:t>
            </a:r>
          </a:p>
        </p:txBody>
      </p:sp>
    </p:spTree>
    <p:extLst>
      <p:ext uri="{BB962C8B-B14F-4D97-AF65-F5344CB8AC3E}">
        <p14:creationId xmlns:p14="http://schemas.microsoft.com/office/powerpoint/2010/main" val="232071024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8657" y="188640"/>
            <a:ext cx="8686800" cy="1143000"/>
          </a:xfrm>
        </p:spPr>
        <p:txBody>
          <a:bodyPr/>
          <a:lstStyle/>
          <a:p>
            <a:pPr eaLnBrk="1" hangingPunct="1"/>
            <a:r>
              <a:rPr lang="zh-TW" altLang="en-US" dirty="0" smtClean="0"/>
              <a:t>哪些檔案應永久保存？（續）</a:t>
            </a:r>
          </a:p>
        </p:txBody>
      </p:sp>
      <p:sp>
        <p:nvSpPr>
          <p:cNvPr id="32771" name="Rectangle 3"/>
          <p:cNvSpPr>
            <a:spLocks noGrp="1" noChangeArrowheads="1"/>
          </p:cNvSpPr>
          <p:nvPr>
            <p:ph idx="1"/>
          </p:nvPr>
        </p:nvSpPr>
        <p:spPr>
          <a:xfrm>
            <a:off x="467544" y="1412776"/>
            <a:ext cx="8229600" cy="4525963"/>
          </a:xfrm>
        </p:spPr>
        <p:txBody>
          <a:bodyPr/>
          <a:lstStyle/>
          <a:p>
            <a:pPr eaLnBrk="1" hangingPunct="1">
              <a:spcBef>
                <a:spcPct val="25000"/>
              </a:spcBef>
            </a:pPr>
            <a:r>
              <a:rPr lang="zh-TW" altLang="en-US" sz="2800" dirty="0" smtClean="0">
                <a:solidFill>
                  <a:srgbClr val="000099"/>
                </a:solidFill>
              </a:rPr>
              <a:t>具有重要歷史或社會文化保存價值</a:t>
            </a:r>
          </a:p>
          <a:p>
            <a:pPr marL="393700" lvl="1" indent="0" eaLnBrk="1" hangingPunct="1">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臺東郵局：民國</a:t>
            </a:r>
            <a:r>
              <a:rPr lang="en-US" altLang="zh-TW" dirty="0" smtClean="0">
                <a:solidFill>
                  <a:srgbClr val="660033"/>
                </a:solidFill>
                <a:latin typeface="Times New Roman" pitchFamily="18" charset="0"/>
                <a:cs typeface="Times New Roman" pitchFamily="18" charset="0"/>
              </a:rPr>
              <a:t>48</a:t>
            </a:r>
            <a:r>
              <a:rPr lang="zh-TW" altLang="en-US" dirty="0" smtClean="0">
                <a:solidFill>
                  <a:srgbClr val="660033"/>
                </a:solidFill>
                <a:latin typeface="Times New Roman" pitchFamily="18" charset="0"/>
                <a:cs typeface="Times New Roman" pitchFamily="18" charset="0"/>
              </a:rPr>
              <a:t>年</a:t>
            </a:r>
            <a:r>
              <a:rPr lang="zh-TW" altLang="en-US" dirty="0" smtClean="0">
                <a:solidFill>
                  <a:srgbClr val="660033"/>
                </a:solidFill>
              </a:rPr>
              <a:t>郵凱輪開航、成立第二輪船郵局</a:t>
            </a:r>
            <a:endParaRPr lang="en-US" altLang="zh-TW" dirty="0" smtClean="0">
              <a:solidFill>
                <a:srgbClr val="660033"/>
              </a:solidFill>
            </a:endParaRPr>
          </a:p>
          <a:p>
            <a:pPr marL="393700" lvl="1" indent="0" eaLnBrk="1" hangingPunct="1">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臺中郵局：中共偽福建省連江縣郵電局電報</a:t>
            </a:r>
            <a:endParaRPr lang="en-US" altLang="zh-TW" dirty="0" smtClean="0">
              <a:solidFill>
                <a:srgbClr val="660033"/>
              </a:solidFill>
            </a:endParaRPr>
          </a:p>
          <a:p>
            <a:pPr marL="393700" lvl="1" indent="0" eaLnBrk="1" hangingPunct="1">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農糧署南區分署高雄辦事處：</a:t>
            </a:r>
            <a:r>
              <a:rPr lang="zh-TW" altLang="zh-TW" dirty="0">
                <a:solidFill>
                  <a:srgbClr val="660033"/>
                </a:solidFill>
              </a:rPr>
              <a:t>牛車搬運</a:t>
            </a:r>
            <a:r>
              <a:rPr lang="zh-TW" altLang="zh-TW" dirty="0" smtClean="0">
                <a:solidFill>
                  <a:srgbClr val="660033"/>
                </a:solidFill>
              </a:rPr>
              <a:t>糧食</a:t>
            </a:r>
            <a:r>
              <a:rPr lang="zh-TW" altLang="en-US" dirty="0" smtClean="0">
                <a:solidFill>
                  <a:srgbClr val="660033"/>
                </a:solidFill>
              </a:rPr>
              <a:t>合約</a:t>
            </a:r>
            <a:endParaRPr lang="en-US" altLang="zh-TW" dirty="0" smtClean="0">
              <a:solidFill>
                <a:srgbClr val="660033"/>
              </a:solidFill>
            </a:endParaRPr>
          </a:p>
          <a:p>
            <a:pPr marL="393700" lvl="1" indent="0" eaLnBrk="1" hangingPunct="1">
              <a:spcBef>
                <a:spcPct val="25000"/>
              </a:spcBef>
              <a:buNone/>
            </a:pPr>
            <a:r>
              <a:rPr lang="en-US" altLang="zh-TW" dirty="0" smtClean="0">
                <a:solidFill>
                  <a:srgbClr val="660033"/>
                </a:solidFill>
                <a:latin typeface="新細明體"/>
                <a:ea typeface="新細明體"/>
              </a:rPr>
              <a:t>★</a:t>
            </a:r>
            <a:r>
              <a:rPr lang="zh-TW" altLang="en-US" dirty="0" smtClean="0">
                <a:solidFill>
                  <a:srgbClr val="660033"/>
                </a:solidFill>
              </a:rPr>
              <a:t>花蓮縣政府警察局：空飄汽球勸募</a:t>
            </a:r>
            <a:endParaRPr lang="en-US" altLang="zh-TW" dirty="0" smtClean="0">
              <a:solidFill>
                <a:srgbClr val="660033"/>
              </a:solidFill>
            </a:endParaRPr>
          </a:p>
          <a:p>
            <a:pPr marL="393700" lvl="1" indent="0" eaLnBrk="1" hangingPunct="1">
              <a:spcBef>
                <a:spcPct val="25000"/>
              </a:spcBef>
              <a:buNone/>
            </a:pPr>
            <a:endParaRPr lang="zh-TW" altLang="en-US" dirty="0">
              <a:solidFill>
                <a:srgbClr val="660033"/>
              </a:solidFill>
            </a:endParaRPr>
          </a:p>
          <a:p>
            <a:pPr eaLnBrk="1" hangingPunct="1"/>
            <a:r>
              <a:rPr lang="zh-TW" altLang="en-US" dirty="0" smtClean="0">
                <a:solidFill>
                  <a:srgbClr val="000099"/>
                </a:solidFill>
                <a:latin typeface="新細明體" pitchFamily="18" charset="-120"/>
              </a:rPr>
              <a:t>屬重大輿情之特殊個案者</a:t>
            </a:r>
            <a:endParaRPr lang="zh-TW" altLang="en-US" dirty="0" smtClean="0">
              <a:solidFill>
                <a:srgbClr val="000099"/>
              </a:solidFill>
            </a:endParaRPr>
          </a:p>
          <a:p>
            <a:pPr marL="393700" lvl="1" indent="0" eaLnBrk="1" hangingPunct="1">
              <a:buNone/>
            </a:pPr>
            <a:r>
              <a:rPr lang="en-US" altLang="zh-TW" dirty="0" smtClean="0">
                <a:solidFill>
                  <a:srgbClr val="660033"/>
                </a:solidFill>
                <a:latin typeface="新細明體"/>
                <a:ea typeface="新細明體"/>
              </a:rPr>
              <a:t>★</a:t>
            </a:r>
            <a:r>
              <a:rPr lang="zh-TW" altLang="en-US" dirty="0">
                <a:solidFill>
                  <a:srgbClr val="660033"/>
                </a:solidFill>
              </a:rPr>
              <a:t>新竹縣政府</a:t>
            </a:r>
            <a:r>
              <a:rPr lang="zh-TW" altLang="en-US" dirty="0" smtClean="0">
                <a:solidFill>
                  <a:srgbClr val="660033"/>
                </a:solidFill>
              </a:rPr>
              <a:t>：八七水災重建工程預、決算、合約書及施</a:t>
            </a:r>
            <a:endParaRPr lang="en-US" altLang="zh-TW" dirty="0" smtClean="0">
              <a:solidFill>
                <a:srgbClr val="660033"/>
              </a:solidFill>
            </a:endParaRPr>
          </a:p>
          <a:p>
            <a:pPr marL="393700" lvl="1" indent="0" eaLnBrk="1" hangingPunct="1">
              <a:buNone/>
            </a:pPr>
            <a:r>
              <a:rPr lang="zh-TW" altLang="en-US" dirty="0">
                <a:solidFill>
                  <a:srgbClr val="660033"/>
                </a:solidFill>
              </a:rPr>
              <a:t> </a:t>
            </a:r>
            <a:r>
              <a:rPr lang="zh-TW" altLang="en-US" dirty="0" smtClean="0">
                <a:solidFill>
                  <a:srgbClr val="660033"/>
                </a:solidFill>
              </a:rPr>
              <a:t>                            工情形照片 </a:t>
            </a:r>
          </a:p>
          <a:p>
            <a:pPr marL="393700" lvl="1" indent="0" eaLnBrk="1" hangingPunct="1">
              <a:buNone/>
            </a:pPr>
            <a:r>
              <a:rPr lang="en-US" altLang="zh-TW" dirty="0">
                <a:solidFill>
                  <a:srgbClr val="660033"/>
                </a:solidFill>
                <a:latin typeface="新細明體"/>
                <a:ea typeface="新細明體"/>
              </a:rPr>
              <a:t>★</a:t>
            </a:r>
            <a:r>
              <a:rPr lang="zh-TW" altLang="en-US" dirty="0" smtClean="0">
                <a:solidFill>
                  <a:srgbClr val="660033"/>
                </a:solidFill>
              </a:rPr>
              <a:t>臺中市</a:t>
            </a:r>
            <a:r>
              <a:rPr lang="zh-TW" altLang="en-US" dirty="0">
                <a:solidFill>
                  <a:srgbClr val="660033"/>
                </a:solidFill>
              </a:rPr>
              <a:t>政府</a:t>
            </a:r>
            <a:r>
              <a:rPr lang="zh-TW" altLang="en-US" dirty="0" smtClean="0">
                <a:solidFill>
                  <a:srgbClr val="660033"/>
                </a:solidFill>
              </a:rPr>
              <a:t>：九二一震災重建計畫 </a:t>
            </a:r>
          </a:p>
        </p:txBody>
      </p:sp>
    </p:spTree>
    <p:extLst>
      <p:ext uri="{BB962C8B-B14F-4D97-AF65-F5344CB8AC3E}">
        <p14:creationId xmlns:p14="http://schemas.microsoft.com/office/powerpoint/2010/main" val="212493788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33375"/>
            <a:ext cx="8686800" cy="1143000"/>
          </a:xfrm>
        </p:spPr>
        <p:txBody>
          <a:bodyPr/>
          <a:lstStyle/>
          <a:p>
            <a:pPr eaLnBrk="1" hangingPunct="1"/>
            <a:r>
              <a:rPr lang="zh-TW" altLang="en-US" dirty="0" smtClean="0"/>
              <a:t>哪些檔案應永久保存？（續）</a:t>
            </a:r>
          </a:p>
        </p:txBody>
      </p:sp>
      <p:sp>
        <p:nvSpPr>
          <p:cNvPr id="32771" name="Rectangle 3"/>
          <p:cNvSpPr>
            <a:spLocks noGrp="1" noChangeArrowheads="1"/>
          </p:cNvSpPr>
          <p:nvPr>
            <p:ph idx="1"/>
          </p:nvPr>
        </p:nvSpPr>
        <p:spPr>
          <a:xfrm>
            <a:off x="467544" y="1556792"/>
            <a:ext cx="8229600" cy="4525963"/>
          </a:xfrm>
        </p:spPr>
        <p:txBody>
          <a:bodyPr/>
          <a:lstStyle/>
          <a:p>
            <a:pPr eaLnBrk="1" hangingPunct="1"/>
            <a:r>
              <a:rPr lang="zh-TW" altLang="en-US" dirty="0" smtClean="0">
                <a:solidFill>
                  <a:srgbClr val="000099"/>
                </a:solidFill>
              </a:rPr>
              <a:t>法令規定應永久保存</a:t>
            </a:r>
          </a:p>
          <a:p>
            <a:pPr marL="393700" lvl="1" indent="0" eaLnBrk="1" hangingPunct="1">
              <a:buNone/>
            </a:pPr>
            <a:r>
              <a:rPr lang="en-US" altLang="zh-TW" dirty="0" smtClean="0">
                <a:solidFill>
                  <a:srgbClr val="660033"/>
                </a:solidFill>
                <a:latin typeface="新細明體"/>
                <a:ea typeface="新細明體"/>
              </a:rPr>
              <a:t>★</a:t>
            </a:r>
            <a:r>
              <a:rPr lang="zh-TW" altLang="en-US" dirty="0">
                <a:solidFill>
                  <a:srgbClr val="660033"/>
                </a:solidFill>
              </a:rPr>
              <a:t>醫療法</a:t>
            </a:r>
            <a:r>
              <a:rPr lang="zh-TW" altLang="en-US" dirty="0" smtClean="0">
                <a:solidFill>
                  <a:srgbClr val="660033"/>
                </a:solidFill>
              </a:rPr>
              <a:t>：人體試驗之病歷，應永久保存</a:t>
            </a:r>
            <a:endParaRPr lang="en-US" altLang="zh-TW" dirty="0" smtClean="0">
              <a:solidFill>
                <a:srgbClr val="660033"/>
              </a:solidFill>
            </a:endParaRPr>
          </a:p>
          <a:p>
            <a:pPr marL="393700" lvl="1" indent="0" eaLnBrk="1" hangingPunct="1">
              <a:buNone/>
            </a:pPr>
            <a:r>
              <a:rPr lang="en-US" altLang="zh-TW" dirty="0" smtClean="0">
                <a:solidFill>
                  <a:srgbClr val="660033"/>
                </a:solidFill>
                <a:latin typeface="新細明體"/>
                <a:ea typeface="新細明體"/>
              </a:rPr>
              <a:t>★</a:t>
            </a:r>
            <a:r>
              <a:rPr lang="zh-TW" altLang="en-US" dirty="0" smtClean="0">
                <a:solidFill>
                  <a:srgbClr val="660033"/>
                </a:solidFill>
              </a:rPr>
              <a:t>土地法：土地登記總簿，直轄市或縣市政府永久保存</a:t>
            </a:r>
            <a:endParaRPr lang="en-US" altLang="zh-TW" dirty="0" smtClean="0">
              <a:solidFill>
                <a:srgbClr val="660033"/>
              </a:solidFill>
            </a:endParaRPr>
          </a:p>
          <a:p>
            <a:pPr marL="393700" lvl="1" indent="0" eaLnBrk="1" hangingPunct="1">
              <a:buNone/>
            </a:pPr>
            <a:r>
              <a:rPr lang="en-US" altLang="zh-TW" dirty="0" smtClean="0">
                <a:solidFill>
                  <a:srgbClr val="660033"/>
                </a:solidFill>
                <a:latin typeface="新細明體"/>
                <a:ea typeface="新細明體"/>
              </a:rPr>
              <a:t>★</a:t>
            </a:r>
            <a:r>
              <a:rPr lang="zh-TW" altLang="en-US" dirty="0">
                <a:solidFill>
                  <a:srgbClr val="660033"/>
                </a:solidFill>
              </a:rPr>
              <a:t>統計法施行細則</a:t>
            </a:r>
            <a:r>
              <a:rPr lang="zh-TW" altLang="en-US" dirty="0" smtClean="0">
                <a:solidFill>
                  <a:srgbClr val="660033"/>
                </a:solidFill>
              </a:rPr>
              <a:t>：</a:t>
            </a:r>
            <a:r>
              <a:rPr lang="zh-TW" altLang="en-US" dirty="0">
                <a:solidFill>
                  <a:srgbClr val="660033"/>
                </a:solidFill>
              </a:rPr>
              <a:t>各機關所編印之統計</a:t>
            </a:r>
            <a:r>
              <a:rPr lang="zh-TW" altLang="en-US" dirty="0" smtClean="0">
                <a:solidFill>
                  <a:srgbClr val="660033"/>
                </a:solidFill>
              </a:rPr>
              <a:t>書刊，</a:t>
            </a:r>
            <a:r>
              <a:rPr lang="zh-TW" altLang="en-US" dirty="0">
                <a:solidFill>
                  <a:srgbClr val="660033"/>
                </a:solidFill>
              </a:rPr>
              <a:t>至少應</a:t>
            </a:r>
            <a:r>
              <a:rPr lang="zh-TW" altLang="en-US" dirty="0" smtClean="0">
                <a:solidFill>
                  <a:srgbClr val="660033"/>
                </a:solidFill>
              </a:rPr>
              <a:t>有</a:t>
            </a:r>
            <a:endParaRPr lang="en-US" altLang="zh-TW" dirty="0" smtClean="0">
              <a:solidFill>
                <a:srgbClr val="660033"/>
              </a:solidFill>
            </a:endParaRPr>
          </a:p>
          <a:p>
            <a:pPr marL="393700" lvl="1" indent="0" eaLnBrk="1" hangingPunct="1">
              <a:buNone/>
            </a:pPr>
            <a:r>
              <a:rPr lang="zh-TW" altLang="en-US" dirty="0">
                <a:solidFill>
                  <a:srgbClr val="660033"/>
                </a:solidFill>
              </a:rPr>
              <a:t> </a:t>
            </a:r>
            <a:r>
              <a:rPr lang="zh-TW" altLang="en-US" dirty="0" smtClean="0">
                <a:solidFill>
                  <a:srgbClr val="660033"/>
                </a:solidFill>
              </a:rPr>
              <a:t>                                    一</a:t>
            </a:r>
            <a:r>
              <a:rPr lang="zh-TW" altLang="en-US" dirty="0">
                <a:solidFill>
                  <a:srgbClr val="660033"/>
                </a:solidFill>
              </a:rPr>
              <a:t>份</a:t>
            </a:r>
            <a:r>
              <a:rPr lang="zh-TW" altLang="en-US" dirty="0" smtClean="0">
                <a:solidFill>
                  <a:srgbClr val="660033"/>
                </a:solidFill>
              </a:rPr>
              <a:t>永久保存     </a:t>
            </a:r>
            <a:endParaRPr lang="en-US" altLang="zh-TW" dirty="0" smtClean="0">
              <a:solidFill>
                <a:srgbClr val="660033"/>
              </a:solidFill>
            </a:endParaRPr>
          </a:p>
          <a:p>
            <a:pPr eaLnBrk="1" hangingPunct="1"/>
            <a:r>
              <a:rPr lang="zh-TW" altLang="en-US" dirty="0" smtClean="0">
                <a:solidFill>
                  <a:srgbClr val="000099"/>
                </a:solidFill>
              </a:rPr>
              <a:t>其他重要事項</a:t>
            </a:r>
            <a:endParaRPr lang="en-US" altLang="zh-TW" dirty="0" smtClean="0">
              <a:solidFill>
                <a:srgbClr val="000099"/>
              </a:solidFill>
            </a:endParaRPr>
          </a:p>
          <a:p>
            <a:pPr marL="0" indent="0" eaLnBrk="1" hangingPunct="1">
              <a:buNone/>
            </a:pPr>
            <a:r>
              <a:rPr lang="zh-TW" altLang="en-US" dirty="0" smtClean="0">
                <a:solidFill>
                  <a:srgbClr val="660033"/>
                </a:solidFill>
                <a:latin typeface="新細明體"/>
                <a:ea typeface="新細明體"/>
              </a:rPr>
              <a:t>     </a:t>
            </a:r>
            <a:r>
              <a:rPr lang="en-US" altLang="zh-TW" sz="2400" dirty="0" smtClean="0">
                <a:solidFill>
                  <a:srgbClr val="660033"/>
                </a:solidFill>
                <a:latin typeface="標楷體" pitchFamily="65" charset="-120"/>
                <a:ea typeface="標楷體" pitchFamily="65" charset="-120"/>
              </a:rPr>
              <a:t>★</a:t>
            </a:r>
            <a:r>
              <a:rPr lang="zh-TW" altLang="en-US" sz="2400" dirty="0">
                <a:solidFill>
                  <a:srgbClr val="660033"/>
                </a:solidFill>
                <a:latin typeface="標楷體" pitchFamily="65" charset="-120"/>
                <a:ea typeface="標楷體" pitchFamily="65" charset="-120"/>
              </a:rPr>
              <a:t>總統府</a:t>
            </a:r>
            <a:r>
              <a:rPr lang="zh-TW" altLang="en-US" sz="2400" dirty="0" smtClean="0">
                <a:solidFill>
                  <a:srgbClr val="660033"/>
                </a:solidFill>
                <a:latin typeface="標楷體" pitchFamily="65" charset="-120"/>
                <a:ea typeface="標楷體" pitchFamily="65" charset="-120"/>
              </a:rPr>
              <a:t>：</a:t>
            </a:r>
            <a:r>
              <a:rPr lang="zh-TW" altLang="en-US" sz="2400" dirty="0">
                <a:solidFill>
                  <a:srgbClr val="660033"/>
                </a:solidFill>
                <a:latin typeface="標楷體" pitchFamily="65" charset="-120"/>
                <a:ea typeface="標楷體" pitchFamily="65" charset="-120"/>
              </a:rPr>
              <a:t>國防部軍法司</a:t>
            </a:r>
            <a:r>
              <a:rPr lang="zh-TW" altLang="en-US" sz="2400" dirty="0" smtClean="0">
                <a:solidFill>
                  <a:srgbClr val="660033"/>
                </a:solidFill>
                <a:latin typeface="標楷體" pitchFamily="65" charset="-120"/>
                <a:ea typeface="標楷體" pitchFamily="65" charset="-120"/>
              </a:rPr>
              <a:t>回復民眾戒嚴</a:t>
            </a:r>
            <a:r>
              <a:rPr lang="zh-TW" altLang="en-US" sz="2400" dirty="0">
                <a:solidFill>
                  <a:srgbClr val="660033"/>
                </a:solidFill>
                <a:latin typeface="標楷體" pitchFamily="65" charset="-120"/>
                <a:ea typeface="標楷體" pitchFamily="65" charset="-120"/>
              </a:rPr>
              <a:t>時期受拘禁</a:t>
            </a:r>
            <a:r>
              <a:rPr lang="zh-TW" altLang="en-US" sz="2400" dirty="0" smtClean="0">
                <a:solidFill>
                  <a:srgbClr val="660033"/>
                </a:solidFill>
                <a:latin typeface="標楷體" pitchFamily="65" charset="-120"/>
                <a:ea typeface="標楷體" pitchFamily="65" charset="-120"/>
              </a:rPr>
              <a:t>期間</a:t>
            </a:r>
            <a:endParaRPr lang="en-US" altLang="zh-TW" sz="2400" dirty="0" smtClean="0">
              <a:solidFill>
                <a:srgbClr val="660033"/>
              </a:solidFill>
              <a:latin typeface="標楷體" pitchFamily="65" charset="-120"/>
              <a:ea typeface="標楷體" pitchFamily="65" charset="-120"/>
            </a:endParaRPr>
          </a:p>
          <a:p>
            <a:pPr marL="0" indent="0" eaLnBrk="1" hangingPunct="1">
              <a:buNone/>
            </a:pPr>
            <a:r>
              <a:rPr lang="zh-TW" altLang="en-US" sz="2400" dirty="0">
                <a:solidFill>
                  <a:srgbClr val="660033"/>
                </a:solidFill>
                <a:latin typeface="標楷體" pitchFamily="65" charset="-120"/>
                <a:ea typeface="標楷體" pitchFamily="65" charset="-120"/>
              </a:rPr>
              <a:t> </a:t>
            </a:r>
            <a:r>
              <a:rPr lang="zh-TW" altLang="en-US" sz="2400" dirty="0" smtClean="0">
                <a:solidFill>
                  <a:srgbClr val="660033"/>
                </a:solidFill>
                <a:latin typeface="標楷體" pitchFamily="65" charset="-120"/>
                <a:ea typeface="標楷體" pitchFamily="65" charset="-120"/>
              </a:rPr>
              <a:t>            所</a:t>
            </a:r>
            <a:r>
              <a:rPr lang="zh-TW" altLang="en-US" sz="2400" dirty="0">
                <a:solidFill>
                  <a:srgbClr val="660033"/>
                </a:solidFill>
                <a:latin typeface="標楷體" pitchFamily="65" charset="-120"/>
                <a:ea typeface="標楷體" pitchFamily="65" charset="-120"/>
              </a:rPr>
              <a:t>書日記清查</a:t>
            </a:r>
            <a:r>
              <a:rPr lang="zh-TW" altLang="en-US" sz="2400" dirty="0" smtClean="0">
                <a:solidFill>
                  <a:srgbClr val="660033"/>
                </a:solidFill>
                <a:latin typeface="標楷體" pitchFamily="65" charset="-120"/>
                <a:ea typeface="標楷體" pitchFamily="65" charset="-120"/>
              </a:rPr>
              <a:t>無著案</a:t>
            </a:r>
            <a:endParaRPr lang="en-US" altLang="zh-TW" sz="2400" dirty="0" smtClean="0">
              <a:solidFill>
                <a:srgbClr val="660033"/>
              </a:solidFill>
              <a:latin typeface="標楷體" pitchFamily="65" charset="-120"/>
              <a:ea typeface="標楷體" pitchFamily="65" charset="-120"/>
            </a:endParaRPr>
          </a:p>
          <a:p>
            <a:pPr marL="0" indent="0" eaLnBrk="1" hangingPunct="1">
              <a:buNone/>
            </a:pPr>
            <a:r>
              <a:rPr lang="zh-TW" altLang="en-US" sz="2400" dirty="0" smtClean="0">
                <a:solidFill>
                  <a:srgbClr val="660033"/>
                </a:solidFill>
                <a:latin typeface="標楷體" pitchFamily="65" charset="-120"/>
                <a:ea typeface="標楷體" pitchFamily="65" charset="-120"/>
              </a:rPr>
              <a:t>   </a:t>
            </a:r>
            <a:r>
              <a:rPr lang="en-US" altLang="zh-TW" sz="2400" dirty="0" smtClean="0">
                <a:solidFill>
                  <a:srgbClr val="660033"/>
                </a:solidFill>
                <a:latin typeface="標楷體" pitchFamily="65" charset="-120"/>
                <a:ea typeface="標楷體" pitchFamily="65" charset="-120"/>
              </a:rPr>
              <a:t>★</a:t>
            </a:r>
            <a:r>
              <a:rPr lang="zh-TW" altLang="en-US" sz="2400" dirty="0">
                <a:solidFill>
                  <a:srgbClr val="660033"/>
                </a:solidFill>
                <a:latin typeface="標楷體" pitchFamily="65" charset="-120"/>
                <a:ea typeface="標楷體" pitchFamily="65" charset="-120"/>
              </a:rPr>
              <a:t>總統府</a:t>
            </a:r>
            <a:r>
              <a:rPr lang="zh-TW" altLang="en-US" sz="2400" dirty="0" smtClean="0">
                <a:solidFill>
                  <a:srgbClr val="660033"/>
                </a:solidFill>
                <a:latin typeface="標楷體" pitchFamily="65" charset="-120"/>
                <a:ea typeface="標楷體" pitchFamily="65" charset="-120"/>
              </a:rPr>
              <a:t>：</a:t>
            </a:r>
            <a:r>
              <a:rPr lang="zh-TW" altLang="en-US" sz="2400" dirty="0">
                <a:solidFill>
                  <a:srgbClr val="660033"/>
                </a:solidFill>
                <a:latin typeface="標楷體" pitchFamily="65" charset="-120"/>
                <a:ea typeface="標楷體" pitchFamily="65" charset="-120"/>
              </a:rPr>
              <a:t>台鹽製鹽總廠民國</a:t>
            </a:r>
            <a:r>
              <a:rPr lang="en-US" altLang="zh-TW" sz="2400" dirty="0">
                <a:solidFill>
                  <a:srgbClr val="660033"/>
                </a:solidFill>
                <a:latin typeface="Times New Roman" pitchFamily="18" charset="0"/>
                <a:ea typeface="標楷體" pitchFamily="65" charset="-120"/>
                <a:cs typeface="Times New Roman" pitchFamily="18" charset="0"/>
              </a:rPr>
              <a:t>65</a:t>
            </a:r>
            <a:r>
              <a:rPr lang="zh-TW" altLang="en-US" sz="2400" dirty="0">
                <a:solidFill>
                  <a:srgbClr val="660033"/>
                </a:solidFill>
                <a:latin typeface="Times New Roman" pitchFamily="18" charset="0"/>
                <a:ea typeface="標楷體" pitchFamily="65" charset="-120"/>
                <a:cs typeface="Times New Roman" pitchFamily="18" charset="0"/>
              </a:rPr>
              <a:t>至</a:t>
            </a:r>
            <a:r>
              <a:rPr lang="en-US" altLang="zh-TW" sz="2400" dirty="0">
                <a:solidFill>
                  <a:srgbClr val="660033"/>
                </a:solidFill>
                <a:latin typeface="Times New Roman" pitchFamily="18" charset="0"/>
                <a:ea typeface="標楷體" pitchFamily="65" charset="-120"/>
                <a:cs typeface="Times New Roman" pitchFamily="18" charset="0"/>
              </a:rPr>
              <a:t>72</a:t>
            </a:r>
            <a:r>
              <a:rPr lang="zh-TW" altLang="en-US" sz="2400" dirty="0">
                <a:solidFill>
                  <a:srgbClr val="660033"/>
                </a:solidFill>
                <a:latin typeface="Times New Roman" pitchFamily="18" charset="0"/>
                <a:ea typeface="標楷體" pitchFamily="65" charset="-120"/>
                <a:cs typeface="Times New Roman" pitchFamily="18" charset="0"/>
              </a:rPr>
              <a:t>年</a:t>
            </a:r>
            <a:r>
              <a:rPr lang="zh-TW" altLang="en-US" sz="2400" dirty="0">
                <a:solidFill>
                  <a:srgbClr val="660033"/>
                </a:solidFill>
                <a:latin typeface="標楷體" pitchFamily="65" charset="-120"/>
                <a:ea typeface="標楷體" pitchFamily="65" charset="-120"/>
              </a:rPr>
              <a:t>逼迫鹽民離業</a:t>
            </a:r>
            <a:r>
              <a:rPr lang="zh-TW" altLang="en-US" sz="2400" dirty="0" smtClean="0">
                <a:solidFill>
                  <a:srgbClr val="660033"/>
                </a:solidFill>
                <a:latin typeface="標楷體" pitchFamily="65" charset="-120"/>
                <a:ea typeface="標楷體" pitchFamily="65" charset="-120"/>
              </a:rPr>
              <a:t>，   </a:t>
            </a:r>
            <a:endParaRPr lang="en-US" altLang="zh-TW" sz="2400" dirty="0" smtClean="0">
              <a:solidFill>
                <a:srgbClr val="660033"/>
              </a:solidFill>
              <a:latin typeface="標楷體" pitchFamily="65" charset="-120"/>
              <a:ea typeface="標楷體" pitchFamily="65" charset="-120"/>
            </a:endParaRPr>
          </a:p>
          <a:p>
            <a:pPr marL="0" indent="0" eaLnBrk="1" hangingPunct="1">
              <a:buNone/>
            </a:pPr>
            <a:r>
              <a:rPr lang="zh-TW" altLang="en-US" sz="2400" dirty="0">
                <a:solidFill>
                  <a:srgbClr val="660033"/>
                </a:solidFill>
                <a:latin typeface="標楷體" pitchFamily="65" charset="-120"/>
                <a:ea typeface="標楷體" pitchFamily="65" charset="-120"/>
              </a:rPr>
              <a:t> </a:t>
            </a:r>
            <a:r>
              <a:rPr lang="zh-TW" altLang="en-US" sz="2400" dirty="0" smtClean="0">
                <a:solidFill>
                  <a:srgbClr val="660033"/>
                </a:solidFill>
                <a:latin typeface="標楷體" pitchFamily="65" charset="-120"/>
                <a:ea typeface="標楷體" pitchFamily="65" charset="-120"/>
              </a:rPr>
              <a:t>            強行</a:t>
            </a:r>
            <a:r>
              <a:rPr lang="zh-TW" altLang="en-US" sz="2400" dirty="0">
                <a:solidFill>
                  <a:srgbClr val="660033"/>
                </a:solidFill>
                <a:latin typeface="標楷體" pitchFamily="65" charset="-120"/>
                <a:ea typeface="標楷體" pitchFamily="65" charset="-120"/>
              </a:rPr>
              <a:t>收回鹽田</a:t>
            </a:r>
            <a:r>
              <a:rPr lang="zh-TW" altLang="en-US" sz="2400" dirty="0" smtClean="0">
                <a:solidFill>
                  <a:srgbClr val="660033"/>
                </a:solidFill>
                <a:latin typeface="標楷體" pitchFamily="65" charset="-120"/>
                <a:ea typeface="標楷體" pitchFamily="65" charset="-120"/>
              </a:rPr>
              <a:t>陳情案</a:t>
            </a:r>
            <a:endParaRPr lang="zh-TW" altLang="zh-TW" sz="2400" dirty="0">
              <a:solidFill>
                <a:srgbClr val="660033"/>
              </a:solidFill>
              <a:latin typeface="標楷體" pitchFamily="65" charset="-120"/>
              <a:ea typeface="標楷體" pitchFamily="65" charset="-120"/>
            </a:endParaRPr>
          </a:p>
          <a:p>
            <a:pPr marL="0" indent="0" eaLnBrk="1" hangingPunct="1">
              <a:buNone/>
            </a:pPr>
            <a:endParaRPr lang="en-US" altLang="zh-TW" sz="2400" dirty="0" smtClean="0">
              <a:solidFill>
                <a:srgbClr val="660033"/>
              </a:solidFill>
              <a:latin typeface="標楷體" pitchFamily="65" charset="-120"/>
              <a:ea typeface="標楷體" pitchFamily="65" charset="-120"/>
            </a:endParaRPr>
          </a:p>
        </p:txBody>
      </p:sp>
    </p:spTree>
    <p:extLst>
      <p:ext uri="{BB962C8B-B14F-4D97-AF65-F5344CB8AC3E}">
        <p14:creationId xmlns:p14="http://schemas.microsoft.com/office/powerpoint/2010/main" val="343125055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503" y="573831"/>
            <a:ext cx="4732865" cy="4016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280" y="4568560"/>
            <a:ext cx="4503376" cy="167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 y="2793792"/>
            <a:ext cx="4609696" cy="344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323528" y="1124744"/>
            <a:ext cx="4032448" cy="738664"/>
          </a:xfrm>
          <a:prstGeom prst="rect">
            <a:avLst/>
          </a:prstGeom>
          <a:noFill/>
        </p:spPr>
        <p:txBody>
          <a:bodyPr wrap="square" rtlCol="0">
            <a:spAutoFit/>
          </a:bodyPr>
          <a:lstStyle/>
          <a:p>
            <a:r>
              <a:rPr lang="zh-TW" altLang="en-US" sz="4200" b="1" dirty="0" smtClean="0">
                <a:solidFill>
                  <a:srgbClr val="FF0000"/>
                </a:solidFill>
                <a:latin typeface="標楷體" panose="03000509000000000000" pitchFamily="65" charset="-120"/>
                <a:ea typeface="標楷體" panose="03000509000000000000" pitchFamily="65" charset="-120"/>
              </a:rPr>
              <a:t>檔案清理新概念</a:t>
            </a:r>
            <a:endParaRPr lang="zh-TW" altLang="en-US" sz="42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5377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a:xfrm>
            <a:off x="323528" y="332656"/>
            <a:ext cx="8686800" cy="838200"/>
          </a:xfrm>
        </p:spPr>
        <p:txBody>
          <a:bodyPr/>
          <a:lstStyle/>
          <a:p>
            <a:pPr eaLnBrk="1" hangingPunct="1"/>
            <a:r>
              <a:rPr lang="zh-TW" altLang="en-US" dirty="0" smtClean="0">
                <a:solidFill>
                  <a:srgbClr val="FF0000"/>
                </a:solidFill>
              </a:rPr>
              <a:t>計畫性檔案清理</a:t>
            </a:r>
            <a:r>
              <a:rPr lang="zh-TW" altLang="en-US" dirty="0" smtClean="0"/>
              <a:t>之意義與目的</a:t>
            </a:r>
          </a:p>
        </p:txBody>
      </p:sp>
      <p:sp>
        <p:nvSpPr>
          <p:cNvPr id="32773" name="Rectangle 3"/>
          <p:cNvSpPr>
            <a:spLocks noGrp="1" noChangeArrowheads="1"/>
          </p:cNvSpPr>
          <p:nvPr>
            <p:ph type="body" idx="4294967295"/>
          </p:nvPr>
        </p:nvSpPr>
        <p:spPr>
          <a:xfrm>
            <a:off x="323528" y="1196752"/>
            <a:ext cx="8363272" cy="5544616"/>
          </a:xfrm>
          <a:ln>
            <a:solidFill>
              <a:schemeClr val="bg1"/>
            </a:solidFill>
          </a:ln>
        </p:spPr>
        <p:txBody>
          <a:bodyPr>
            <a:normAutofit/>
          </a:bodyPr>
          <a:lstStyle/>
          <a:p>
            <a:pPr marL="180000" indent="0" eaLnBrk="1" hangingPunct="1">
              <a:spcBef>
                <a:spcPts val="600"/>
              </a:spcBef>
              <a:buFont typeface="Wingdings" pitchFamily="2" charset="2"/>
              <a:buChar char="Ø"/>
            </a:pPr>
            <a:r>
              <a:rPr kumimoji="0" lang="zh-TW" altLang="en-US" dirty="0" smtClean="0"/>
              <a:t>為何要辦理計畫性檔案清理</a:t>
            </a:r>
          </a:p>
          <a:p>
            <a:pPr marL="540000" lvl="1" indent="0" eaLnBrk="1" hangingPunct="1">
              <a:lnSpc>
                <a:spcPct val="110000"/>
              </a:lnSpc>
              <a:spcBef>
                <a:spcPts val="600"/>
              </a:spcBef>
              <a:buBlip>
                <a:blip r:embed="rId2"/>
              </a:buBlip>
            </a:pPr>
            <a:r>
              <a:rPr lang="zh-TW" altLang="en-US" dirty="0" smtClean="0">
                <a:solidFill>
                  <a:srgbClr val="0000FF"/>
                </a:solidFill>
              </a:rPr>
              <a:t>機關的思考角度</a:t>
            </a:r>
            <a:endParaRPr lang="en-US" altLang="zh-TW" dirty="0" smtClean="0">
              <a:solidFill>
                <a:srgbClr val="0000FF"/>
              </a:solidFill>
            </a:endParaRPr>
          </a:p>
          <a:p>
            <a:pPr marL="720000" lvl="2" indent="0" eaLnBrk="1" hangingPunct="1">
              <a:spcBef>
                <a:spcPts val="600"/>
              </a:spcBef>
              <a:buFont typeface="Wingdings" pitchFamily="2" charset="2"/>
              <a:buChar char="l"/>
            </a:pPr>
            <a:r>
              <a:rPr lang="zh-TW" altLang="en-US" dirty="0" smtClean="0"/>
              <a:t>解決庫房空間壓力</a:t>
            </a:r>
          </a:p>
          <a:p>
            <a:pPr marL="720000" lvl="2" indent="0" eaLnBrk="1" hangingPunct="1">
              <a:spcBef>
                <a:spcPts val="600"/>
              </a:spcBef>
              <a:buFont typeface="Wingdings" pitchFamily="2" charset="2"/>
              <a:buChar char="l"/>
            </a:pPr>
            <a:r>
              <a:rPr lang="zh-TW" altLang="en-US" dirty="0" smtClean="0"/>
              <a:t>例行性檔案先行報送銷毀</a:t>
            </a:r>
            <a:endParaRPr lang="en-US" altLang="zh-TW" dirty="0" smtClean="0"/>
          </a:p>
          <a:p>
            <a:pPr marL="720000" lvl="2" indent="0" eaLnBrk="1" hangingPunct="1">
              <a:spcBef>
                <a:spcPts val="600"/>
              </a:spcBef>
              <a:buFont typeface="Wingdings" pitchFamily="2" charset="2"/>
              <a:buChar char="l"/>
            </a:pPr>
            <a:r>
              <a:rPr lang="zh-TW" altLang="en-US" dirty="0" smtClean="0"/>
              <a:t>未規劃擬銷毀範圍</a:t>
            </a:r>
          </a:p>
          <a:p>
            <a:pPr marL="720000" lvl="2" indent="0" eaLnBrk="1" hangingPunct="1">
              <a:spcBef>
                <a:spcPts val="600"/>
              </a:spcBef>
              <a:buFont typeface="Wingdings" pitchFamily="2" charset="2"/>
              <a:buChar char="l"/>
            </a:pPr>
            <a:r>
              <a:rPr lang="zh-TW" altLang="en-US" dirty="0" smtClean="0"/>
              <a:t>年代久遠檔案之保存價值判定困難</a:t>
            </a:r>
          </a:p>
          <a:p>
            <a:pPr marL="720000" lvl="2" indent="0" eaLnBrk="1" hangingPunct="1">
              <a:spcBef>
                <a:spcPts val="600"/>
              </a:spcBef>
              <a:buFont typeface="Wingdings" pitchFamily="2" charset="2"/>
              <a:buChar char="l"/>
            </a:pPr>
            <a:r>
              <a:rPr lang="zh-TW" altLang="en-US" dirty="0" smtClean="0"/>
              <a:t>永久保存檔案有無移轉價值之判定疑義</a:t>
            </a:r>
            <a:endParaRPr lang="en-US" altLang="zh-TW" dirty="0" smtClean="0"/>
          </a:p>
          <a:p>
            <a:pPr marL="540000" lvl="1" indent="0">
              <a:lnSpc>
                <a:spcPct val="110000"/>
              </a:lnSpc>
              <a:spcBef>
                <a:spcPts val="600"/>
              </a:spcBef>
              <a:buBlip>
                <a:blip r:embed="rId2"/>
              </a:buBlip>
            </a:pPr>
            <a:r>
              <a:rPr lang="zh-TW" altLang="en-US" dirty="0" smtClean="0">
                <a:solidFill>
                  <a:srgbClr val="0000FF"/>
                </a:solidFill>
              </a:rPr>
              <a:t>檔案</a:t>
            </a:r>
            <a:r>
              <a:rPr lang="zh-TW" altLang="en-US" dirty="0">
                <a:solidFill>
                  <a:srgbClr val="0000FF"/>
                </a:solidFill>
              </a:rPr>
              <a:t>管理局的思考角度</a:t>
            </a:r>
            <a:endParaRPr lang="en-US" altLang="zh-TW" dirty="0">
              <a:solidFill>
                <a:srgbClr val="0000FF"/>
              </a:solidFill>
            </a:endParaRPr>
          </a:p>
          <a:p>
            <a:pPr marL="720000" lvl="2" indent="0">
              <a:spcBef>
                <a:spcPts val="600"/>
              </a:spcBef>
              <a:buFont typeface="Wingdings" pitchFamily="2" charset="2"/>
              <a:buChar char="l"/>
            </a:pPr>
            <a:r>
              <a:rPr lang="zh-TW" altLang="zh-TW" dirty="0"/>
              <a:t>機關所送</a:t>
            </a:r>
            <a:r>
              <a:rPr lang="zh-TW" altLang="en-US" dirty="0"/>
              <a:t>銷毀</a:t>
            </a:r>
            <a:r>
              <a:rPr lang="zh-TW" altLang="zh-TW" dirty="0"/>
              <a:t>目錄</a:t>
            </a:r>
            <a:r>
              <a:rPr lang="zh-TW" altLang="en-US" dirty="0"/>
              <a:t>雖</a:t>
            </a:r>
            <a:r>
              <a:rPr lang="zh-TW" altLang="zh-TW" dirty="0"/>
              <a:t>有案情摘要</a:t>
            </a:r>
            <a:r>
              <a:rPr lang="zh-TW" altLang="en-US" dirty="0"/>
              <a:t>，但</a:t>
            </a:r>
            <a:r>
              <a:rPr lang="zh-TW" altLang="zh-TW" dirty="0"/>
              <a:t>僅為片斷資訊難窺全貌</a:t>
            </a:r>
            <a:endParaRPr lang="zh-TW" altLang="en-US" dirty="0"/>
          </a:p>
          <a:p>
            <a:pPr marL="720000" lvl="2" indent="0">
              <a:spcBef>
                <a:spcPts val="600"/>
              </a:spcBef>
              <a:buFont typeface="Wingdings" pitchFamily="2" charset="2"/>
              <a:buChar char="l"/>
            </a:pPr>
            <a:r>
              <a:rPr lang="zh-TW" altLang="zh-TW" dirty="0"/>
              <a:t>具隸屬關係之機關各自劃定送審範圍，難就關聯檔案判定存毀</a:t>
            </a:r>
            <a:endParaRPr lang="en-US" altLang="zh-TW" dirty="0"/>
          </a:p>
          <a:p>
            <a:pPr marL="720000" lvl="2" indent="0">
              <a:spcBef>
                <a:spcPts val="600"/>
              </a:spcBef>
              <a:buFont typeface="Wingdings" pitchFamily="2" charset="2"/>
              <a:buChar char="l"/>
            </a:pPr>
            <a:r>
              <a:rPr lang="zh-TW" altLang="zh-TW" dirty="0"/>
              <a:t>未依時序送審，難以掌握政府施政軌跡</a:t>
            </a:r>
            <a:endParaRPr lang="en-US" altLang="zh-TW" dirty="0"/>
          </a:p>
          <a:p>
            <a:pPr marL="940050" lvl="2" indent="0">
              <a:spcBef>
                <a:spcPts val="600"/>
              </a:spcBef>
              <a:buFont typeface="Wingdings" pitchFamily="2" charset="2"/>
              <a:buChar char="u"/>
            </a:pPr>
            <a:endParaRPr lang="zh-TW" altLang="en-US" dirty="0"/>
          </a:p>
        </p:txBody>
      </p:sp>
    </p:spTree>
    <p:extLst>
      <p:ext uri="{BB962C8B-B14F-4D97-AF65-F5344CB8AC3E}">
        <p14:creationId xmlns:p14="http://schemas.microsoft.com/office/powerpoint/2010/main" val="176767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標題 1"/>
          <p:cNvSpPr>
            <a:spLocks noGrp="1"/>
          </p:cNvSpPr>
          <p:nvPr>
            <p:ph type="title" idx="4294967295"/>
          </p:nvPr>
        </p:nvSpPr>
        <p:spPr/>
        <p:txBody>
          <a:bodyPr/>
          <a:lstStyle/>
          <a:p>
            <a:pPr eaLnBrk="1" hangingPunct="1"/>
            <a:r>
              <a:rPr lang="zh-TW" altLang="en-US" smtClean="0"/>
              <a:t>計畫性檔案清理做法</a:t>
            </a:r>
          </a:p>
        </p:txBody>
      </p:sp>
      <p:sp>
        <p:nvSpPr>
          <p:cNvPr id="35844" name="內容版面配置區 2"/>
          <p:cNvSpPr>
            <a:spLocks noGrp="1"/>
          </p:cNvSpPr>
          <p:nvPr>
            <p:ph idx="4294967295"/>
          </p:nvPr>
        </p:nvSpPr>
        <p:spPr>
          <a:xfrm>
            <a:off x="684213" y="1916831"/>
            <a:ext cx="8229600" cy="4607793"/>
          </a:xfrm>
        </p:spPr>
        <p:txBody>
          <a:bodyPr>
            <a:normAutofit/>
          </a:bodyPr>
          <a:lstStyle/>
          <a:p>
            <a:pPr eaLnBrk="1" hangingPunct="1">
              <a:lnSpc>
                <a:spcPct val="110000"/>
              </a:lnSpc>
              <a:spcBef>
                <a:spcPts val="0"/>
              </a:spcBef>
              <a:buFont typeface="Wingdings" pitchFamily="2" charset="2"/>
              <a:buChar char="Ø"/>
            </a:pPr>
            <a:r>
              <a:rPr lang="zh-TW" altLang="zh-TW" dirty="0" smtClean="0">
                <a:solidFill>
                  <a:srgbClr val="0000FF"/>
                </a:solidFill>
              </a:rPr>
              <a:t>劃定</a:t>
            </a:r>
            <a:r>
              <a:rPr lang="zh-TW" altLang="en-US" dirty="0" smtClean="0">
                <a:solidFill>
                  <a:srgbClr val="0000FF"/>
                </a:solidFill>
              </a:rPr>
              <a:t>擬清理</a:t>
            </a:r>
            <a:r>
              <a:rPr lang="zh-TW" altLang="zh-TW" dirty="0" smtClean="0">
                <a:solidFill>
                  <a:srgbClr val="0000FF"/>
                </a:solidFill>
              </a:rPr>
              <a:t>檔案年代範圍</a:t>
            </a:r>
            <a:endParaRPr lang="en-US" altLang="zh-TW" dirty="0" smtClean="0">
              <a:solidFill>
                <a:srgbClr val="0000FF"/>
              </a:solidFill>
            </a:endParaRPr>
          </a:p>
          <a:p>
            <a:pPr eaLnBrk="1" hangingPunct="1">
              <a:lnSpc>
                <a:spcPct val="110000"/>
              </a:lnSpc>
              <a:spcBef>
                <a:spcPts val="0"/>
              </a:spcBef>
              <a:buFont typeface="Wingdings" pitchFamily="2" charset="2"/>
              <a:buChar char="Ø"/>
            </a:pPr>
            <a:r>
              <a:rPr lang="zh-TW" altLang="en-US" dirty="0" smtClean="0">
                <a:solidFill>
                  <a:srgbClr val="0000FF"/>
                </a:solidFill>
              </a:rPr>
              <a:t>排定分年清理檔案類別</a:t>
            </a:r>
            <a:endParaRPr lang="en-US" altLang="zh-TW" dirty="0" smtClean="0">
              <a:solidFill>
                <a:srgbClr val="0000FF"/>
              </a:solidFill>
            </a:endParaRPr>
          </a:p>
          <a:p>
            <a:pPr eaLnBrk="1" hangingPunct="1">
              <a:lnSpc>
                <a:spcPct val="110000"/>
              </a:lnSpc>
              <a:spcBef>
                <a:spcPts val="0"/>
              </a:spcBef>
              <a:buFont typeface="Wingdings" pitchFamily="2" charset="2"/>
              <a:buChar char="Ø"/>
            </a:pPr>
            <a:r>
              <a:rPr lang="zh-TW" altLang="en-US" dirty="0" smtClean="0">
                <a:solidFill>
                  <a:srgbClr val="0000FF"/>
                </a:solidFill>
              </a:rPr>
              <a:t>分析核心業務職能</a:t>
            </a:r>
            <a:endParaRPr lang="en-US" altLang="zh-TW" dirty="0" smtClean="0">
              <a:solidFill>
                <a:srgbClr val="0000FF"/>
              </a:solidFill>
            </a:endParaRPr>
          </a:p>
          <a:p>
            <a:pPr eaLnBrk="1" hangingPunct="1">
              <a:lnSpc>
                <a:spcPct val="110000"/>
              </a:lnSpc>
              <a:spcBef>
                <a:spcPts val="0"/>
              </a:spcBef>
              <a:buFont typeface="Wingdings" pitchFamily="2" charset="2"/>
              <a:buChar char="Ø"/>
            </a:pPr>
            <a:r>
              <a:rPr lang="zh-TW" altLang="en-US" dirty="0" smtClean="0">
                <a:solidFill>
                  <a:srgbClr val="0000FF"/>
                </a:solidFill>
              </a:rPr>
              <a:t>擬定檔案審選原則及重點</a:t>
            </a:r>
            <a:endParaRPr lang="en-US" altLang="zh-TW" dirty="0" smtClean="0">
              <a:solidFill>
                <a:srgbClr val="0000FF"/>
              </a:solidFill>
            </a:endParaRPr>
          </a:p>
          <a:p>
            <a:pPr eaLnBrk="1" hangingPunct="1">
              <a:lnSpc>
                <a:spcPct val="110000"/>
              </a:lnSpc>
              <a:spcBef>
                <a:spcPts val="0"/>
              </a:spcBef>
              <a:buFont typeface="Wingdings" pitchFamily="2" charset="2"/>
              <a:buChar char="Ø"/>
            </a:pPr>
            <a:r>
              <a:rPr lang="zh-TW" altLang="en-US" dirty="0" smtClean="0">
                <a:solidFill>
                  <a:srgbClr val="0000FF"/>
                </a:solidFill>
              </a:rPr>
              <a:t>辦理檔案清查並整理案名清單</a:t>
            </a:r>
            <a:endParaRPr lang="en-US" altLang="zh-TW" dirty="0" smtClean="0">
              <a:solidFill>
                <a:srgbClr val="0000FF"/>
              </a:solidFill>
            </a:endParaRPr>
          </a:p>
          <a:p>
            <a:pPr eaLnBrk="1" hangingPunct="1">
              <a:lnSpc>
                <a:spcPct val="110000"/>
              </a:lnSpc>
              <a:spcBef>
                <a:spcPts val="0"/>
              </a:spcBef>
              <a:buFont typeface="Wingdings" pitchFamily="2" charset="2"/>
              <a:buChar char="Ø"/>
            </a:pPr>
            <a:r>
              <a:rPr lang="zh-TW" altLang="en-US" dirty="0" smtClean="0">
                <a:solidFill>
                  <a:srgbClr val="0000FF"/>
                </a:solidFill>
              </a:rPr>
              <a:t>辦理檔案保存價值鑑定</a:t>
            </a:r>
            <a:endParaRPr lang="en-US" altLang="zh-TW" dirty="0" smtClean="0">
              <a:solidFill>
                <a:srgbClr val="0000FF"/>
              </a:solidFill>
            </a:endParaRPr>
          </a:p>
          <a:p>
            <a:pPr eaLnBrk="1" hangingPunct="1">
              <a:lnSpc>
                <a:spcPct val="110000"/>
              </a:lnSpc>
              <a:spcBef>
                <a:spcPts val="0"/>
              </a:spcBef>
              <a:buFont typeface="Wingdings" pitchFamily="2" charset="2"/>
              <a:buChar char="Ø"/>
            </a:pPr>
            <a:r>
              <a:rPr lang="zh-TW" altLang="en-US" dirty="0" smtClean="0">
                <a:solidFill>
                  <a:srgbClr val="0000FF"/>
                </a:solidFill>
              </a:rPr>
              <a:t>依鑑定結果辦理後續清理處置</a:t>
            </a:r>
            <a:endParaRPr lang="en-US" altLang="zh-TW" dirty="0" smtClean="0"/>
          </a:p>
          <a:p>
            <a:pPr eaLnBrk="1" hangingPunct="1">
              <a:lnSpc>
                <a:spcPts val="3500"/>
              </a:lnSpc>
              <a:spcBef>
                <a:spcPts val="2400"/>
              </a:spcBef>
              <a:buFont typeface="Wingdings" pitchFamily="2" charset="2"/>
              <a:buChar char="Ø"/>
            </a:pPr>
            <a:endParaRPr lang="en-US" altLang="zh-TW" dirty="0" smtClean="0"/>
          </a:p>
          <a:p>
            <a:pPr eaLnBrk="1" hangingPunct="1">
              <a:lnSpc>
                <a:spcPts val="3500"/>
              </a:lnSpc>
              <a:spcBef>
                <a:spcPts val="2400"/>
              </a:spcBef>
              <a:buFont typeface="Wingdings" pitchFamily="2" charset="2"/>
              <a:buChar char="Ø"/>
            </a:pPr>
            <a:endParaRPr lang="en-US" altLang="zh-TW" dirty="0" smtClean="0"/>
          </a:p>
        </p:txBody>
      </p:sp>
    </p:spTree>
    <p:extLst>
      <p:ext uri="{BB962C8B-B14F-4D97-AF65-F5344CB8AC3E}">
        <p14:creationId xmlns:p14="http://schemas.microsoft.com/office/powerpoint/2010/main" val="32931419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標題 1"/>
          <p:cNvSpPr>
            <a:spLocks noGrp="1"/>
          </p:cNvSpPr>
          <p:nvPr>
            <p:ph type="title" idx="4294967295"/>
          </p:nvPr>
        </p:nvSpPr>
        <p:spPr/>
        <p:txBody>
          <a:bodyPr/>
          <a:lstStyle/>
          <a:p>
            <a:pPr eaLnBrk="1" hangingPunct="1"/>
            <a:r>
              <a:rPr lang="zh-TW" altLang="en-US" smtClean="0"/>
              <a:t>計畫性檔案清理做法</a:t>
            </a:r>
          </a:p>
        </p:txBody>
      </p:sp>
      <p:sp>
        <p:nvSpPr>
          <p:cNvPr id="3" name="內容版面配置區 2"/>
          <p:cNvSpPr>
            <a:spLocks noGrp="1"/>
          </p:cNvSpPr>
          <p:nvPr>
            <p:ph idx="4294967295"/>
          </p:nvPr>
        </p:nvSpPr>
        <p:spPr/>
        <p:txBody>
          <a:bodyPr/>
          <a:lstStyle/>
          <a:p>
            <a:pPr eaLnBrk="1" hangingPunct="1">
              <a:buFont typeface="Wingdings" pitchFamily="2" charset="2"/>
              <a:buChar char="Ø"/>
              <a:defRPr/>
            </a:pPr>
            <a:r>
              <a:rPr lang="zh-TW" altLang="zh-TW" sz="3600" dirty="0" smtClean="0">
                <a:solidFill>
                  <a:srgbClr val="0000FF"/>
                </a:solidFill>
              </a:rPr>
              <a:t>劃定</a:t>
            </a:r>
            <a:r>
              <a:rPr lang="zh-TW" altLang="en-US" sz="3600" dirty="0" smtClean="0">
                <a:solidFill>
                  <a:srgbClr val="0000FF"/>
                </a:solidFill>
              </a:rPr>
              <a:t>擬清理</a:t>
            </a:r>
            <a:r>
              <a:rPr lang="zh-TW" altLang="zh-TW" sz="3600" dirty="0" smtClean="0">
                <a:solidFill>
                  <a:srgbClr val="0000FF"/>
                </a:solidFill>
              </a:rPr>
              <a:t>檔案年代範圍</a:t>
            </a:r>
            <a:endParaRPr lang="en-US" altLang="zh-TW" sz="3600" dirty="0" smtClean="0">
              <a:solidFill>
                <a:srgbClr val="0000FF"/>
              </a:solidFill>
            </a:endParaRPr>
          </a:p>
          <a:p>
            <a:pPr lvl="1" eaLnBrk="1" hangingPunct="1">
              <a:spcBef>
                <a:spcPts val="1200"/>
              </a:spcBef>
              <a:buFont typeface="Wingdings" pitchFamily="2" charset="2"/>
              <a:buChar char="l"/>
              <a:defRPr/>
            </a:pPr>
            <a:r>
              <a:rPr lang="zh-TW" altLang="en-US" dirty="0" smtClean="0">
                <a:solidFill>
                  <a:schemeClr val="accent6">
                    <a:lumMod val="75000"/>
                  </a:schemeClr>
                </a:solidFill>
              </a:rPr>
              <a:t>依據機關檔案</a:t>
            </a:r>
            <a:r>
              <a:rPr lang="zh-TW" altLang="en-US" dirty="0" smtClean="0">
                <a:solidFill>
                  <a:srgbClr val="FF0000"/>
                </a:solidFill>
              </a:rPr>
              <a:t>數量、人力、空間</a:t>
            </a:r>
            <a:r>
              <a:rPr lang="zh-TW" altLang="en-US" dirty="0" smtClean="0">
                <a:solidFill>
                  <a:schemeClr val="accent6">
                    <a:lumMod val="75000"/>
                  </a:schemeClr>
                </a:solidFill>
              </a:rPr>
              <a:t>等資源，研訂檔案清理計畫，確立檔案清理範圍、作業時程</a:t>
            </a:r>
          </a:p>
          <a:p>
            <a:pPr lvl="1" eaLnBrk="1" hangingPunct="1">
              <a:spcBef>
                <a:spcPts val="1200"/>
              </a:spcBef>
              <a:buFont typeface="Wingdings" pitchFamily="2" charset="2"/>
              <a:buChar char="l"/>
              <a:defRPr/>
            </a:pPr>
            <a:r>
              <a:rPr lang="zh-TW" altLang="en-US" dirty="0" smtClean="0">
                <a:solidFill>
                  <a:srgbClr val="002060"/>
                </a:solidFill>
              </a:rPr>
              <a:t>思考面向</a:t>
            </a:r>
            <a:endParaRPr lang="en-US" altLang="zh-TW" dirty="0" smtClean="0">
              <a:solidFill>
                <a:srgbClr val="002060"/>
              </a:solidFill>
            </a:endParaRPr>
          </a:p>
          <a:p>
            <a:pPr lvl="2" eaLnBrk="1" hangingPunct="1">
              <a:spcBef>
                <a:spcPts val="1200"/>
              </a:spcBef>
              <a:buFont typeface="Arial" pitchFamily="34" charset="0"/>
              <a:buChar char="•"/>
              <a:defRPr/>
            </a:pPr>
            <a:r>
              <a:rPr lang="zh-TW" altLang="en-US" dirty="0" smtClean="0">
                <a:solidFill>
                  <a:srgbClr val="F505C7"/>
                </a:solidFill>
              </a:rPr>
              <a:t>機關組織變革或核心業務調整之年度</a:t>
            </a:r>
            <a:endParaRPr lang="en-US" altLang="zh-TW" dirty="0" smtClean="0">
              <a:solidFill>
                <a:srgbClr val="F505C7"/>
              </a:solidFill>
            </a:endParaRPr>
          </a:p>
          <a:p>
            <a:pPr lvl="2" eaLnBrk="1" hangingPunct="1">
              <a:spcBef>
                <a:spcPts val="1200"/>
              </a:spcBef>
              <a:buFont typeface="Arial" pitchFamily="34" charset="0"/>
              <a:buChar char="•"/>
              <a:defRPr/>
            </a:pPr>
            <a:r>
              <a:rPr lang="zh-TW" altLang="zh-TW" dirty="0" smtClean="0">
                <a:solidFill>
                  <a:srgbClr val="F505C7"/>
                </a:solidFill>
              </a:rPr>
              <a:t>管有檔案數量及類型之分布分析</a:t>
            </a:r>
            <a:endParaRPr lang="en-US" altLang="zh-TW" dirty="0" smtClean="0">
              <a:solidFill>
                <a:srgbClr val="F505C7"/>
              </a:solidFill>
            </a:endParaRPr>
          </a:p>
          <a:p>
            <a:pPr lvl="2" eaLnBrk="1" hangingPunct="1">
              <a:spcBef>
                <a:spcPts val="1200"/>
              </a:spcBef>
              <a:buFont typeface="Arial" pitchFamily="34" charset="0"/>
              <a:buChar char="•"/>
              <a:defRPr/>
            </a:pPr>
            <a:r>
              <a:rPr lang="zh-TW" altLang="zh-TW" dirty="0" smtClean="0">
                <a:solidFill>
                  <a:srgbClr val="F505C7"/>
                </a:solidFill>
              </a:rPr>
              <a:t>國家檔案移轉之</a:t>
            </a:r>
            <a:r>
              <a:rPr lang="zh-TW" altLang="en-US" dirty="0" smtClean="0">
                <a:solidFill>
                  <a:srgbClr val="F505C7"/>
                </a:solidFill>
              </a:rPr>
              <a:t>年限</a:t>
            </a:r>
            <a:endParaRPr lang="en-US" altLang="zh-TW" dirty="0" smtClean="0">
              <a:solidFill>
                <a:srgbClr val="F505C7"/>
              </a:solidFill>
            </a:endParaRPr>
          </a:p>
          <a:p>
            <a:pPr marL="1166813" lvl="2" indent="0" eaLnBrk="1" hangingPunct="1">
              <a:spcBef>
                <a:spcPts val="1200"/>
              </a:spcBef>
              <a:buFontTx/>
              <a:buNone/>
              <a:defRPr/>
            </a:pPr>
            <a:endParaRPr lang="en-US" altLang="zh-TW" dirty="0" smtClean="0">
              <a:solidFill>
                <a:srgbClr val="F505C7"/>
              </a:solidFill>
            </a:endParaRPr>
          </a:p>
          <a:p>
            <a:pPr eaLnBrk="1" hangingPunct="1">
              <a:defRPr/>
            </a:pPr>
            <a:endParaRPr lang="zh-TW" altLang="en-US" dirty="0" smtClean="0"/>
          </a:p>
        </p:txBody>
      </p:sp>
    </p:spTree>
    <p:extLst>
      <p:ext uri="{BB962C8B-B14F-4D97-AF65-F5344CB8AC3E}">
        <p14:creationId xmlns:p14="http://schemas.microsoft.com/office/powerpoint/2010/main" val="2200705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標題 1"/>
          <p:cNvSpPr>
            <a:spLocks noGrp="1"/>
          </p:cNvSpPr>
          <p:nvPr>
            <p:ph type="title" idx="4294967295"/>
          </p:nvPr>
        </p:nvSpPr>
        <p:spPr/>
        <p:txBody>
          <a:bodyPr/>
          <a:lstStyle/>
          <a:p>
            <a:pPr eaLnBrk="1" hangingPunct="1"/>
            <a:r>
              <a:rPr lang="zh-TW" altLang="en-US" smtClean="0"/>
              <a:t>計畫性檔案清理做法</a:t>
            </a:r>
          </a:p>
        </p:txBody>
      </p:sp>
      <p:sp>
        <p:nvSpPr>
          <p:cNvPr id="37892" name="內容版面配置區 2"/>
          <p:cNvSpPr>
            <a:spLocks noGrp="1"/>
          </p:cNvSpPr>
          <p:nvPr>
            <p:ph idx="4294967295"/>
          </p:nvPr>
        </p:nvSpPr>
        <p:spPr/>
        <p:txBody>
          <a:bodyPr/>
          <a:lstStyle/>
          <a:p>
            <a:pPr eaLnBrk="1" hangingPunct="1">
              <a:spcBef>
                <a:spcPts val="2400"/>
              </a:spcBef>
              <a:buFont typeface="Wingdings" pitchFamily="2" charset="2"/>
              <a:buChar char="Ø"/>
            </a:pPr>
            <a:r>
              <a:rPr lang="zh-TW" altLang="zh-TW" sz="3600" dirty="0" smtClean="0">
                <a:solidFill>
                  <a:srgbClr val="0000FF"/>
                </a:solidFill>
              </a:rPr>
              <a:t>排定分年清理</a:t>
            </a:r>
            <a:r>
              <a:rPr lang="zh-TW" altLang="en-US" sz="3600" dirty="0" smtClean="0">
                <a:solidFill>
                  <a:srgbClr val="0000FF"/>
                </a:solidFill>
              </a:rPr>
              <a:t>檔案</a:t>
            </a:r>
            <a:r>
              <a:rPr lang="zh-TW" altLang="zh-TW" sz="3600" dirty="0" smtClean="0">
                <a:solidFill>
                  <a:srgbClr val="0000FF"/>
                </a:solidFill>
              </a:rPr>
              <a:t>類別</a:t>
            </a:r>
            <a:endParaRPr lang="en-US" altLang="zh-TW" sz="3600" dirty="0" smtClean="0">
              <a:solidFill>
                <a:srgbClr val="0000FF"/>
              </a:solidFill>
            </a:endParaRPr>
          </a:p>
          <a:p>
            <a:pPr lvl="1" eaLnBrk="1" hangingPunct="1">
              <a:spcBef>
                <a:spcPts val="2400"/>
              </a:spcBef>
              <a:buFont typeface="Wingdings" pitchFamily="2" charset="2"/>
              <a:buChar char="l"/>
            </a:pPr>
            <a:r>
              <a:rPr lang="zh-TW" altLang="en-US" dirty="0" smtClean="0"/>
              <a:t>劃定</a:t>
            </a:r>
            <a:r>
              <a:rPr lang="en-US" altLang="zh-TW" dirty="0" smtClean="0"/>
              <a:t>4</a:t>
            </a:r>
            <a:r>
              <a:rPr lang="zh-TW" altLang="en-US" dirty="0" smtClean="0"/>
              <a:t>至</a:t>
            </a:r>
            <a:r>
              <a:rPr lang="en-US" altLang="zh-TW" dirty="0" smtClean="0"/>
              <a:t>6</a:t>
            </a:r>
            <a:r>
              <a:rPr lang="zh-TW" altLang="en-US" dirty="0" smtClean="0"/>
              <a:t>年之計畫期程，分階段辦理</a:t>
            </a:r>
            <a:endParaRPr lang="en-US" altLang="zh-TW" dirty="0" smtClean="0"/>
          </a:p>
          <a:p>
            <a:pPr lvl="1" eaLnBrk="1" hangingPunct="1">
              <a:spcBef>
                <a:spcPts val="1200"/>
              </a:spcBef>
              <a:buFont typeface="Wingdings" pitchFamily="2" charset="2"/>
              <a:buChar char="l"/>
            </a:pPr>
            <a:r>
              <a:rPr lang="zh-TW" altLang="en-US" dirty="0" smtClean="0"/>
              <a:t>業務性檔案，從早期檔案分階段辦理，亦可考量配合中長程計畫辦理</a:t>
            </a:r>
          </a:p>
          <a:p>
            <a:pPr lvl="1" eaLnBrk="1" hangingPunct="1">
              <a:spcBef>
                <a:spcPts val="1200"/>
              </a:spcBef>
              <a:buFont typeface="Wingdings" pitchFamily="2" charset="2"/>
              <a:buChar char="l"/>
            </a:pPr>
            <a:r>
              <a:rPr lang="zh-TW" altLang="en-US" dirty="0" smtClean="0"/>
              <a:t>屆滿保存年限之定期檔案及永久檔案應併同鑑定保存價值</a:t>
            </a:r>
            <a:endParaRPr lang="zh-TW" altLang="en-US" sz="2600" dirty="0" smtClean="0"/>
          </a:p>
          <a:p>
            <a:pPr lvl="1" eaLnBrk="1" hangingPunct="1">
              <a:spcBef>
                <a:spcPts val="1200"/>
              </a:spcBef>
              <a:buFont typeface="Wingdings" pitchFamily="2" charset="2"/>
              <a:buChar char="l"/>
            </a:pPr>
            <a:r>
              <a:rPr lang="zh-TW" altLang="en-US" dirty="0" smtClean="0"/>
              <a:t>建議預留彈性，以供實際狀況調整</a:t>
            </a:r>
          </a:p>
        </p:txBody>
      </p:sp>
    </p:spTree>
    <p:extLst>
      <p:ext uri="{BB962C8B-B14F-4D97-AF65-F5344CB8AC3E}">
        <p14:creationId xmlns:p14="http://schemas.microsoft.com/office/powerpoint/2010/main" val="36149285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標題 1"/>
          <p:cNvSpPr>
            <a:spLocks noGrp="1"/>
          </p:cNvSpPr>
          <p:nvPr>
            <p:ph type="title" idx="4294967295"/>
          </p:nvPr>
        </p:nvSpPr>
        <p:spPr/>
        <p:txBody>
          <a:bodyPr/>
          <a:lstStyle/>
          <a:p>
            <a:pPr eaLnBrk="1" hangingPunct="1"/>
            <a:r>
              <a:rPr lang="zh-TW" altLang="en-US" smtClean="0"/>
              <a:t>計畫性檔案清理做法</a:t>
            </a:r>
          </a:p>
        </p:txBody>
      </p:sp>
      <p:sp>
        <p:nvSpPr>
          <p:cNvPr id="38916" name="內容版面配置區 2"/>
          <p:cNvSpPr>
            <a:spLocks noGrp="1"/>
          </p:cNvSpPr>
          <p:nvPr>
            <p:ph idx="4294967295"/>
          </p:nvPr>
        </p:nvSpPr>
        <p:spPr/>
        <p:txBody>
          <a:bodyPr/>
          <a:lstStyle/>
          <a:p>
            <a:pPr eaLnBrk="1" hangingPunct="1">
              <a:spcBef>
                <a:spcPts val="2400"/>
              </a:spcBef>
              <a:buFont typeface="Wingdings" pitchFamily="2" charset="2"/>
              <a:buChar char="Ø"/>
            </a:pPr>
            <a:r>
              <a:rPr lang="zh-TW" altLang="zh-TW" sz="3600" dirty="0" smtClean="0">
                <a:solidFill>
                  <a:srgbClr val="0000FF"/>
                </a:solidFill>
              </a:rPr>
              <a:t>分析核心業務職能</a:t>
            </a:r>
            <a:endParaRPr lang="en-US" altLang="zh-TW" sz="3600" dirty="0" smtClean="0">
              <a:solidFill>
                <a:srgbClr val="0000FF"/>
              </a:solidFill>
            </a:endParaRPr>
          </a:p>
          <a:p>
            <a:pPr lvl="1" eaLnBrk="1" hangingPunct="1">
              <a:spcBef>
                <a:spcPts val="1200"/>
              </a:spcBef>
              <a:buFont typeface="Wingdings" pitchFamily="2" charset="2"/>
              <a:buChar char="l"/>
            </a:pPr>
            <a:r>
              <a:rPr lang="zh-TW" altLang="zh-TW" dirty="0" smtClean="0"/>
              <a:t>研析機關發展歷史沿革</a:t>
            </a:r>
            <a:endParaRPr lang="en-US" altLang="zh-TW" dirty="0" smtClean="0"/>
          </a:p>
          <a:p>
            <a:pPr lvl="1" eaLnBrk="1" hangingPunct="1">
              <a:spcBef>
                <a:spcPts val="1200"/>
              </a:spcBef>
              <a:buFont typeface="Wingdings" pitchFamily="2" charset="2"/>
              <a:buChar char="l"/>
            </a:pPr>
            <a:r>
              <a:rPr lang="zh-TW" altLang="zh-TW" dirty="0" smtClean="0"/>
              <a:t>掌握核心職能與業務重點</a:t>
            </a:r>
            <a:endParaRPr lang="en-US" altLang="zh-TW" dirty="0" smtClean="0"/>
          </a:p>
          <a:p>
            <a:pPr lvl="2" eaLnBrk="1" hangingPunct="1">
              <a:spcBef>
                <a:spcPts val="1200"/>
              </a:spcBef>
            </a:pPr>
            <a:r>
              <a:rPr lang="zh-TW" altLang="zh-TW" dirty="0" smtClean="0"/>
              <a:t>大事紀</a:t>
            </a:r>
            <a:r>
              <a:rPr lang="zh-TW" altLang="en-US" dirty="0" smtClean="0"/>
              <a:t>（含機關本身及通史）</a:t>
            </a:r>
            <a:endParaRPr lang="en-US" altLang="zh-TW" dirty="0" smtClean="0"/>
          </a:p>
          <a:p>
            <a:pPr lvl="2" eaLnBrk="1" hangingPunct="1">
              <a:spcBef>
                <a:spcPts val="1200"/>
              </a:spcBef>
            </a:pPr>
            <a:r>
              <a:rPr lang="zh-TW" altLang="en-US" dirty="0" smtClean="0"/>
              <a:t>機關史及重要出版品（如：部會史、年刊、紀念刊物、研究報告等</a:t>
            </a:r>
            <a:r>
              <a:rPr lang="en-US" altLang="zh-TW" dirty="0" smtClean="0"/>
              <a:t>) </a:t>
            </a:r>
          </a:p>
          <a:p>
            <a:pPr lvl="2" eaLnBrk="1" hangingPunct="1">
              <a:spcBef>
                <a:spcPts val="1200"/>
              </a:spcBef>
            </a:pPr>
            <a:r>
              <a:rPr lang="zh-TW" altLang="zh-TW" dirty="0" smtClean="0"/>
              <a:t>主管業務法規</a:t>
            </a:r>
            <a:endParaRPr lang="en-US" altLang="zh-TW" dirty="0" smtClean="0"/>
          </a:p>
          <a:p>
            <a:pPr eaLnBrk="1" hangingPunct="1">
              <a:spcBef>
                <a:spcPts val="1200"/>
              </a:spcBef>
            </a:pPr>
            <a:endParaRPr lang="zh-TW" altLang="en-US" dirty="0" smtClean="0"/>
          </a:p>
        </p:txBody>
      </p:sp>
    </p:spTree>
    <p:extLst>
      <p:ext uri="{BB962C8B-B14F-4D97-AF65-F5344CB8AC3E}">
        <p14:creationId xmlns:p14="http://schemas.microsoft.com/office/powerpoint/2010/main" val="828472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404664"/>
            <a:ext cx="8229600" cy="864096"/>
          </a:xfrm>
        </p:spPr>
        <p:txBody>
          <a:bodyPr/>
          <a:lstStyle/>
          <a:p>
            <a:r>
              <a:rPr lang="zh-TW" altLang="en-US" sz="4800" dirty="0"/>
              <a:t>檔案清理與鑑定之意義與目的</a:t>
            </a:r>
          </a:p>
        </p:txBody>
      </p:sp>
      <p:sp>
        <p:nvSpPr>
          <p:cNvPr id="7171" name="Rectangle 3"/>
          <p:cNvSpPr>
            <a:spLocks noGrp="1" noChangeArrowheads="1"/>
          </p:cNvSpPr>
          <p:nvPr>
            <p:ph type="body" sz="half" idx="1"/>
          </p:nvPr>
        </p:nvSpPr>
        <p:spPr>
          <a:xfrm>
            <a:off x="685800" y="1557338"/>
            <a:ext cx="8062664" cy="4895998"/>
          </a:xfrm>
        </p:spPr>
        <p:txBody>
          <a:bodyPr/>
          <a:lstStyle/>
          <a:p>
            <a:pPr>
              <a:lnSpc>
                <a:spcPct val="80000"/>
              </a:lnSpc>
              <a:buClr>
                <a:srgbClr val="33CCCC"/>
              </a:buClr>
              <a:buFont typeface="Wingdings" pitchFamily="2" charset="2"/>
              <a:buChar char="l"/>
            </a:pPr>
            <a:r>
              <a:rPr lang="zh-TW" altLang="en-US" sz="2800" dirty="0" smtClean="0">
                <a:solidFill>
                  <a:srgbClr val="000099"/>
                </a:solidFill>
              </a:rPr>
              <a:t>意義</a:t>
            </a:r>
            <a:endParaRPr lang="en-US" altLang="zh-TW" sz="2800" dirty="0" smtClean="0">
              <a:solidFill>
                <a:srgbClr val="000099"/>
              </a:solidFill>
            </a:endParaRPr>
          </a:p>
          <a:p>
            <a:pPr marL="617538" lvl="2" indent="0">
              <a:buClr>
                <a:schemeClr val="accent1"/>
              </a:buClr>
              <a:buNone/>
            </a:pPr>
            <a:r>
              <a:rPr lang="en-US" altLang="zh-TW" sz="2400" dirty="0" smtClean="0">
                <a:solidFill>
                  <a:srgbClr val="660033"/>
                </a:solidFill>
              </a:rPr>
              <a:t>- </a:t>
            </a:r>
            <a:r>
              <a:rPr lang="zh-TW" altLang="en-US" sz="2400" dirty="0" smtClean="0">
                <a:solidFill>
                  <a:srgbClr val="660033"/>
                </a:solidFill>
              </a:rPr>
              <a:t>清理：指依檔案目錄逐案核對，將逾保存年限或已    </a:t>
            </a:r>
            <a:endParaRPr lang="en-US" altLang="zh-TW" sz="2400" dirty="0" smtClean="0">
              <a:solidFill>
                <a:srgbClr val="660033"/>
              </a:solidFill>
            </a:endParaRPr>
          </a:p>
          <a:p>
            <a:pPr marL="617538" lvl="2" indent="0">
              <a:buClr>
                <a:srgbClr val="000099"/>
              </a:buClr>
              <a:buNone/>
            </a:pPr>
            <a:r>
              <a:rPr lang="zh-TW" altLang="en-US" sz="2400" dirty="0" smtClean="0">
                <a:solidFill>
                  <a:srgbClr val="660033"/>
                </a:solidFill>
              </a:rPr>
              <a:t>               屆移轉年限之永久保存檔案，分別辦理銷毀</a:t>
            </a:r>
            <a:endParaRPr lang="en-US" altLang="zh-TW" sz="2400" dirty="0" smtClean="0">
              <a:solidFill>
                <a:srgbClr val="660033"/>
              </a:solidFill>
            </a:endParaRPr>
          </a:p>
          <a:p>
            <a:pPr marL="617538" lvl="2" indent="0">
              <a:buClr>
                <a:srgbClr val="000099"/>
              </a:buClr>
              <a:buNone/>
            </a:pPr>
            <a:r>
              <a:rPr lang="zh-TW" altLang="en-US" sz="2400" dirty="0" smtClean="0">
                <a:solidFill>
                  <a:srgbClr val="660033"/>
                </a:solidFill>
              </a:rPr>
              <a:t>               或移轉， 或為其他必要之處理</a:t>
            </a:r>
            <a:endParaRPr lang="en-US" altLang="zh-TW" sz="2400" dirty="0" smtClean="0">
              <a:solidFill>
                <a:srgbClr val="660033"/>
              </a:solidFill>
            </a:endParaRPr>
          </a:p>
          <a:p>
            <a:pPr marL="617538" lvl="2" indent="0">
              <a:buClr>
                <a:schemeClr val="accent1"/>
              </a:buClr>
              <a:buNone/>
            </a:pPr>
            <a:r>
              <a:rPr lang="en-US" altLang="zh-TW" sz="2400" dirty="0" smtClean="0">
                <a:solidFill>
                  <a:srgbClr val="660033"/>
                </a:solidFill>
              </a:rPr>
              <a:t>- </a:t>
            </a:r>
            <a:r>
              <a:rPr lang="zh-TW" altLang="en-US" sz="2400" dirty="0" smtClean="0">
                <a:solidFill>
                  <a:srgbClr val="660033"/>
                </a:solidFill>
              </a:rPr>
              <a:t>鑑定：判定檔案保存年限過程中，評估檔案價值之</a:t>
            </a:r>
            <a:endParaRPr lang="en-US" altLang="zh-TW" sz="2400" dirty="0" smtClean="0">
              <a:solidFill>
                <a:srgbClr val="660033"/>
              </a:solidFill>
            </a:endParaRPr>
          </a:p>
          <a:p>
            <a:pPr marL="617538" lvl="2" indent="0">
              <a:buClr>
                <a:srgbClr val="000099"/>
              </a:buClr>
              <a:buNone/>
            </a:pPr>
            <a:r>
              <a:rPr lang="zh-TW" altLang="en-US" sz="2400" dirty="0" smtClean="0">
                <a:solidFill>
                  <a:srgbClr val="660033"/>
                </a:solidFill>
              </a:rPr>
              <a:t>               步驟</a:t>
            </a:r>
            <a:endParaRPr lang="zh-TW" altLang="en-US" sz="1400" dirty="0">
              <a:solidFill>
                <a:srgbClr val="000099"/>
              </a:solidFill>
            </a:endParaRPr>
          </a:p>
          <a:p>
            <a:pPr>
              <a:buClr>
                <a:srgbClr val="33CCCC"/>
              </a:buClr>
              <a:buFont typeface="Wingdings" pitchFamily="2" charset="2"/>
              <a:buChar char="l"/>
            </a:pPr>
            <a:r>
              <a:rPr lang="zh-TW" altLang="en-US" sz="2800" dirty="0" smtClean="0">
                <a:solidFill>
                  <a:srgbClr val="000099"/>
                </a:solidFill>
              </a:rPr>
              <a:t>目的</a:t>
            </a:r>
            <a:endParaRPr lang="en-US" altLang="zh-TW" sz="2800" dirty="0" smtClean="0">
              <a:solidFill>
                <a:srgbClr val="000099"/>
              </a:solidFill>
            </a:endParaRPr>
          </a:p>
          <a:p>
            <a:pPr marL="617538" lvl="2" indent="0">
              <a:buClr>
                <a:schemeClr val="accent1"/>
              </a:buClr>
              <a:buNone/>
            </a:pPr>
            <a:r>
              <a:rPr lang="en-US" altLang="zh-TW" sz="2400" dirty="0" smtClean="0">
                <a:solidFill>
                  <a:srgbClr val="660033"/>
                </a:solidFill>
              </a:rPr>
              <a:t>- </a:t>
            </a:r>
            <a:r>
              <a:rPr lang="zh-TW" altLang="en-US" sz="2400" dirty="0" smtClean="0">
                <a:solidFill>
                  <a:srgbClr val="660033"/>
                </a:solidFill>
              </a:rPr>
              <a:t>清理：</a:t>
            </a:r>
            <a:r>
              <a:rPr lang="zh-TW" altLang="en-US" sz="2400" dirty="0">
                <a:solidFill>
                  <a:srgbClr val="660033"/>
                </a:solidFill>
              </a:rPr>
              <a:t>促進檔案開放利用，提升檔案管理</a:t>
            </a:r>
            <a:r>
              <a:rPr lang="zh-TW" altLang="en-US" sz="2400" dirty="0" smtClean="0">
                <a:solidFill>
                  <a:srgbClr val="660033"/>
                </a:solidFill>
              </a:rPr>
              <a:t>效益</a:t>
            </a:r>
            <a:endParaRPr lang="en-US" altLang="zh-TW" sz="2400" dirty="0" smtClean="0">
              <a:solidFill>
                <a:srgbClr val="660033"/>
              </a:solidFill>
            </a:endParaRPr>
          </a:p>
          <a:p>
            <a:pPr marL="617538" lvl="2" indent="0">
              <a:buClr>
                <a:schemeClr val="accent1"/>
              </a:buClr>
              <a:buNone/>
            </a:pPr>
            <a:r>
              <a:rPr lang="en-US" altLang="zh-TW" sz="2400" dirty="0" smtClean="0">
                <a:solidFill>
                  <a:srgbClr val="660033"/>
                </a:solidFill>
              </a:rPr>
              <a:t>- </a:t>
            </a:r>
            <a:r>
              <a:rPr lang="zh-TW" altLang="en-US" sz="2400" dirty="0" smtClean="0">
                <a:solidFill>
                  <a:srgbClr val="660033"/>
                </a:solidFill>
              </a:rPr>
              <a:t>鑑定</a:t>
            </a:r>
            <a:r>
              <a:rPr lang="zh-TW" altLang="en-US" sz="2400" b="1" dirty="0" smtClean="0">
                <a:solidFill>
                  <a:srgbClr val="660033"/>
                </a:solidFill>
              </a:rPr>
              <a:t>：</a:t>
            </a:r>
            <a:r>
              <a:rPr lang="zh-TW" altLang="en-US" sz="2400" dirty="0">
                <a:solidFill>
                  <a:srgbClr val="660033"/>
                </a:solidFill>
              </a:rPr>
              <a:t>作為決定檔案保存年限及提供檔案銷毀、</a:t>
            </a:r>
            <a:r>
              <a:rPr lang="zh-TW" altLang="en-US" sz="2400" dirty="0" smtClean="0">
                <a:solidFill>
                  <a:srgbClr val="660033"/>
                </a:solidFill>
              </a:rPr>
              <a:t>典</a:t>
            </a:r>
            <a:endParaRPr lang="en-US" altLang="zh-TW" sz="2400" dirty="0" smtClean="0">
              <a:solidFill>
                <a:srgbClr val="660033"/>
              </a:solidFill>
            </a:endParaRPr>
          </a:p>
          <a:p>
            <a:pPr marL="617538" lvl="2" indent="0">
              <a:buClr>
                <a:srgbClr val="000099"/>
              </a:buClr>
              <a:buNone/>
            </a:pPr>
            <a:r>
              <a:rPr lang="zh-TW" altLang="en-US" sz="2400" dirty="0">
                <a:solidFill>
                  <a:srgbClr val="660033"/>
                </a:solidFill>
              </a:rPr>
              <a:t> </a:t>
            </a:r>
            <a:r>
              <a:rPr lang="zh-TW" altLang="en-US" sz="2400" dirty="0" smtClean="0">
                <a:solidFill>
                  <a:srgbClr val="660033"/>
                </a:solidFill>
              </a:rPr>
              <a:t>              藏、移轉</a:t>
            </a:r>
            <a:r>
              <a:rPr lang="zh-TW" altLang="en-US" sz="2400" dirty="0">
                <a:solidFill>
                  <a:srgbClr val="660033"/>
                </a:solidFill>
              </a:rPr>
              <a:t>等清理決策參考之</a:t>
            </a:r>
            <a:r>
              <a:rPr lang="zh-TW" altLang="en-US" sz="2400" dirty="0" smtClean="0">
                <a:solidFill>
                  <a:srgbClr val="660033"/>
                </a:solidFill>
              </a:rPr>
              <a:t>過程</a:t>
            </a:r>
            <a:endParaRPr lang="zh-TW" altLang="en-US" b="1" dirty="0">
              <a:solidFill>
                <a:srgbClr val="660033"/>
              </a:solidFill>
            </a:endParaRPr>
          </a:p>
        </p:txBody>
      </p:sp>
    </p:spTree>
    <p:extLst>
      <p:ext uri="{BB962C8B-B14F-4D97-AF65-F5344CB8AC3E}">
        <p14:creationId xmlns:p14="http://schemas.microsoft.com/office/powerpoint/2010/main" val="63468237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標題 1"/>
          <p:cNvSpPr>
            <a:spLocks noGrp="1"/>
          </p:cNvSpPr>
          <p:nvPr>
            <p:ph type="title" idx="4294967295"/>
          </p:nvPr>
        </p:nvSpPr>
        <p:spPr/>
        <p:txBody>
          <a:bodyPr/>
          <a:lstStyle/>
          <a:p>
            <a:pPr eaLnBrk="1" hangingPunct="1"/>
            <a:r>
              <a:rPr lang="zh-TW" altLang="en-US" smtClean="0"/>
              <a:t>計畫性檔案清理做法</a:t>
            </a:r>
          </a:p>
        </p:txBody>
      </p:sp>
      <p:sp>
        <p:nvSpPr>
          <p:cNvPr id="39940" name="內容版面配置區 2"/>
          <p:cNvSpPr>
            <a:spLocks noGrp="1"/>
          </p:cNvSpPr>
          <p:nvPr>
            <p:ph idx="4294967295"/>
          </p:nvPr>
        </p:nvSpPr>
        <p:spPr/>
        <p:txBody>
          <a:bodyPr/>
          <a:lstStyle/>
          <a:p>
            <a:pPr eaLnBrk="1" hangingPunct="1">
              <a:spcBef>
                <a:spcPts val="2400"/>
              </a:spcBef>
              <a:buFont typeface="Wingdings" pitchFamily="2" charset="2"/>
              <a:buChar char="Ø"/>
            </a:pPr>
            <a:r>
              <a:rPr lang="zh-TW" altLang="zh-TW" sz="3600" dirty="0" smtClean="0">
                <a:solidFill>
                  <a:srgbClr val="0000FF"/>
                </a:solidFill>
              </a:rPr>
              <a:t>擬定檔案審選原則及重點</a:t>
            </a:r>
            <a:endParaRPr lang="en-US" altLang="zh-TW" sz="3600" dirty="0" smtClean="0">
              <a:solidFill>
                <a:srgbClr val="0000FF"/>
              </a:solidFill>
            </a:endParaRPr>
          </a:p>
          <a:p>
            <a:pPr lvl="1" eaLnBrk="1" hangingPunct="1">
              <a:spcBef>
                <a:spcPts val="1200"/>
              </a:spcBef>
              <a:buFont typeface="Wingdings" pitchFamily="2" charset="2"/>
              <a:buChar char="l"/>
            </a:pPr>
            <a:r>
              <a:rPr lang="zh-TW" altLang="en-US" dirty="0" smtClean="0"/>
              <a:t>提列</a:t>
            </a:r>
            <a:r>
              <a:rPr lang="zh-TW" altLang="zh-TW" dirty="0" smtClean="0"/>
              <a:t>應予留存之檔案</a:t>
            </a:r>
            <a:r>
              <a:rPr lang="zh-TW" altLang="en-US" dirty="0" smtClean="0"/>
              <a:t>類別及內容</a:t>
            </a:r>
            <a:r>
              <a:rPr lang="zh-TW" altLang="zh-TW" dirty="0" smtClean="0"/>
              <a:t>重點</a:t>
            </a:r>
            <a:endParaRPr lang="en-US" altLang="zh-TW" dirty="0" smtClean="0"/>
          </a:p>
          <a:p>
            <a:pPr lvl="1" eaLnBrk="1" hangingPunct="1">
              <a:spcBef>
                <a:spcPts val="1200"/>
              </a:spcBef>
              <a:buFont typeface="Wingdings" pitchFamily="2" charset="2"/>
              <a:buChar char="l"/>
            </a:pPr>
            <a:r>
              <a:rPr lang="zh-TW" altLang="en-US" dirty="0" smtClean="0"/>
              <a:t>思考</a:t>
            </a:r>
            <a:r>
              <a:rPr lang="zh-TW" altLang="zh-TW" dirty="0" smtClean="0"/>
              <a:t>應予留存檔案</a:t>
            </a:r>
            <a:r>
              <a:rPr lang="zh-TW" altLang="en-US" dirty="0" smtClean="0"/>
              <a:t>的</a:t>
            </a:r>
            <a:r>
              <a:rPr lang="zh-TW" altLang="zh-TW" dirty="0" smtClean="0"/>
              <a:t>清理處置</a:t>
            </a:r>
            <a:endParaRPr lang="en-US" altLang="zh-TW" dirty="0" smtClean="0"/>
          </a:p>
          <a:p>
            <a:pPr lvl="2" eaLnBrk="1" hangingPunct="1">
              <a:spcBef>
                <a:spcPts val="1200"/>
              </a:spcBef>
            </a:pPr>
            <a:r>
              <a:rPr lang="zh-TW" altLang="zh-TW" dirty="0" smtClean="0"/>
              <a:t>移轉為國家檔案</a:t>
            </a:r>
            <a:endParaRPr lang="en-US" altLang="zh-TW" dirty="0" smtClean="0"/>
          </a:p>
          <a:p>
            <a:pPr lvl="2" eaLnBrk="1" hangingPunct="1">
              <a:spcBef>
                <a:spcPts val="1200"/>
              </a:spcBef>
            </a:pPr>
            <a:r>
              <a:rPr lang="zh-TW" altLang="zh-TW" dirty="0" smtClean="0"/>
              <a:t>列為機關永久保存</a:t>
            </a:r>
            <a:endParaRPr lang="en-US" altLang="zh-TW" dirty="0" smtClean="0"/>
          </a:p>
          <a:p>
            <a:pPr lvl="2" eaLnBrk="1" hangingPunct="1">
              <a:spcBef>
                <a:spcPts val="1200"/>
              </a:spcBef>
            </a:pPr>
            <a:r>
              <a:rPr lang="zh-TW" altLang="en-US" dirty="0" smtClean="0"/>
              <a:t>續存（延長保存年限）</a:t>
            </a:r>
            <a:endParaRPr lang="en-US" altLang="zh-TW" dirty="0" smtClean="0"/>
          </a:p>
          <a:p>
            <a:pPr lvl="2" eaLnBrk="1" hangingPunct="1">
              <a:spcBef>
                <a:spcPts val="1200"/>
              </a:spcBef>
            </a:pPr>
            <a:r>
              <a:rPr lang="zh-TW" altLang="zh-TW" dirty="0" smtClean="0"/>
              <a:t>不具保存價值者，於屆期後依規定程序銷毀</a:t>
            </a:r>
            <a:endParaRPr lang="en-US" altLang="zh-TW" dirty="0" smtClean="0"/>
          </a:p>
        </p:txBody>
      </p:sp>
    </p:spTree>
    <p:extLst>
      <p:ext uri="{BB962C8B-B14F-4D97-AF65-F5344CB8AC3E}">
        <p14:creationId xmlns:p14="http://schemas.microsoft.com/office/powerpoint/2010/main" val="31485108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標題 1"/>
          <p:cNvSpPr>
            <a:spLocks noGrp="1"/>
          </p:cNvSpPr>
          <p:nvPr>
            <p:ph type="title" idx="4294967295"/>
          </p:nvPr>
        </p:nvSpPr>
        <p:spPr/>
        <p:txBody>
          <a:bodyPr/>
          <a:lstStyle/>
          <a:p>
            <a:pPr eaLnBrk="1" hangingPunct="1"/>
            <a:r>
              <a:rPr lang="zh-TW" altLang="en-US" smtClean="0"/>
              <a:t>計畫性檔案清理做法</a:t>
            </a:r>
          </a:p>
        </p:txBody>
      </p:sp>
      <p:sp>
        <p:nvSpPr>
          <p:cNvPr id="354307" name="內容版面配置區 2"/>
          <p:cNvSpPr>
            <a:spLocks noGrp="1"/>
          </p:cNvSpPr>
          <p:nvPr>
            <p:ph idx="4294967295"/>
          </p:nvPr>
        </p:nvSpPr>
        <p:spPr/>
        <p:txBody>
          <a:bodyPr/>
          <a:lstStyle/>
          <a:p>
            <a:pPr eaLnBrk="1" hangingPunct="1">
              <a:spcBef>
                <a:spcPts val="2400"/>
              </a:spcBef>
              <a:buFont typeface="Wingdings" pitchFamily="2" charset="2"/>
              <a:buChar char="Ø"/>
              <a:defRPr/>
            </a:pPr>
            <a:r>
              <a:rPr lang="zh-TW" altLang="zh-TW" sz="3600" dirty="0" smtClean="0">
                <a:solidFill>
                  <a:srgbClr val="0000FF"/>
                </a:solidFill>
              </a:rPr>
              <a:t>辦理檔案清查並整理案名清單</a:t>
            </a:r>
            <a:endParaRPr lang="en-US" altLang="zh-TW" sz="3600" dirty="0" smtClean="0">
              <a:solidFill>
                <a:srgbClr val="0000FF"/>
              </a:solidFill>
            </a:endParaRPr>
          </a:p>
          <a:p>
            <a:pPr lvl="1" eaLnBrk="1" hangingPunct="1">
              <a:spcBef>
                <a:spcPts val="1800"/>
              </a:spcBef>
              <a:buFont typeface="Wingdings" pitchFamily="2" charset="2"/>
              <a:buChar char="l"/>
              <a:defRPr/>
            </a:pPr>
            <a:r>
              <a:rPr lang="zh-TW" altLang="zh-TW" dirty="0" smtClean="0"/>
              <a:t>透過系統產出案名清單</a:t>
            </a:r>
            <a:endParaRPr lang="en-US" altLang="zh-TW" dirty="0" smtClean="0"/>
          </a:p>
          <a:p>
            <a:pPr lvl="1" eaLnBrk="1" hangingPunct="1">
              <a:spcBef>
                <a:spcPts val="1800"/>
              </a:spcBef>
              <a:buFont typeface="Wingdings" pitchFamily="2" charset="2"/>
              <a:buChar char="l"/>
              <a:defRPr/>
            </a:pPr>
            <a:r>
              <a:rPr lang="zh-TW" altLang="zh-TW" dirty="0" smtClean="0"/>
              <a:t>藉由清查了解實體檔案保存情形</a:t>
            </a:r>
            <a:endParaRPr lang="en-US" altLang="zh-TW" dirty="0"/>
          </a:p>
          <a:p>
            <a:pPr marL="622300" lvl="1" indent="0" eaLnBrk="1" hangingPunct="1">
              <a:spcBef>
                <a:spcPts val="1800"/>
              </a:spcBef>
              <a:buFontTx/>
              <a:buNone/>
              <a:defRPr/>
            </a:pPr>
            <a:r>
              <a:rPr lang="en-US" altLang="zh-TW" dirty="0" smtClean="0"/>
              <a:t>   </a:t>
            </a:r>
            <a:r>
              <a:rPr lang="zh-TW" altLang="en-US" dirty="0" smtClean="0"/>
              <a:t>及辦理解降密檢討</a:t>
            </a:r>
            <a:endParaRPr lang="en-US" altLang="zh-TW" dirty="0" smtClean="0"/>
          </a:p>
          <a:p>
            <a:pPr lvl="1" eaLnBrk="1" hangingPunct="1">
              <a:spcBef>
                <a:spcPts val="1800"/>
              </a:spcBef>
              <a:buFont typeface="Wingdings" pitchFamily="2" charset="2"/>
              <a:buChar char="l"/>
              <a:defRPr/>
            </a:pPr>
            <a:r>
              <a:rPr lang="zh-TW" altLang="zh-TW" dirty="0" smtClean="0"/>
              <a:t>將相關資訊回饋到檔案審選原則與重點</a:t>
            </a:r>
            <a:endParaRPr lang="zh-TW" altLang="en-US" dirty="0" smtClean="0"/>
          </a:p>
        </p:txBody>
      </p:sp>
    </p:spTree>
    <p:extLst>
      <p:ext uri="{BB962C8B-B14F-4D97-AF65-F5344CB8AC3E}">
        <p14:creationId xmlns:p14="http://schemas.microsoft.com/office/powerpoint/2010/main" val="473557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標題 1"/>
          <p:cNvSpPr>
            <a:spLocks noGrp="1"/>
          </p:cNvSpPr>
          <p:nvPr>
            <p:ph type="title" idx="4294967295"/>
          </p:nvPr>
        </p:nvSpPr>
        <p:spPr>
          <a:xfrm>
            <a:off x="457200" y="704850"/>
            <a:ext cx="8229600" cy="1211982"/>
          </a:xfrm>
        </p:spPr>
        <p:txBody>
          <a:bodyPr/>
          <a:lstStyle/>
          <a:p>
            <a:pPr eaLnBrk="1" hangingPunct="1"/>
            <a:r>
              <a:rPr lang="zh-TW" altLang="en-US" dirty="0" smtClean="0"/>
              <a:t>計畫性檔案清理做法</a:t>
            </a:r>
          </a:p>
        </p:txBody>
      </p:sp>
      <p:sp>
        <p:nvSpPr>
          <p:cNvPr id="41988" name="內容版面配置區 2"/>
          <p:cNvSpPr>
            <a:spLocks noGrp="1"/>
          </p:cNvSpPr>
          <p:nvPr>
            <p:ph idx="4294967295"/>
          </p:nvPr>
        </p:nvSpPr>
        <p:spPr>
          <a:xfrm>
            <a:off x="457200" y="1988840"/>
            <a:ext cx="8229600" cy="4392910"/>
          </a:xfrm>
        </p:spPr>
        <p:txBody>
          <a:bodyPr/>
          <a:lstStyle/>
          <a:p>
            <a:pPr eaLnBrk="1" hangingPunct="1">
              <a:spcBef>
                <a:spcPts val="2400"/>
              </a:spcBef>
              <a:buFont typeface="Wingdings" pitchFamily="2" charset="2"/>
              <a:buChar char="Ø"/>
            </a:pPr>
            <a:r>
              <a:rPr lang="zh-TW" altLang="zh-TW" sz="3600" dirty="0" smtClean="0">
                <a:solidFill>
                  <a:srgbClr val="0000FF"/>
                </a:solidFill>
              </a:rPr>
              <a:t>辦理檔案保存價值鑑定</a:t>
            </a:r>
            <a:endParaRPr lang="en-US" altLang="zh-TW" sz="3600" dirty="0" smtClean="0">
              <a:solidFill>
                <a:srgbClr val="0000FF"/>
              </a:solidFill>
            </a:endParaRPr>
          </a:p>
          <a:p>
            <a:pPr lvl="1" eaLnBrk="1" hangingPunct="1">
              <a:lnSpc>
                <a:spcPts val="2800"/>
              </a:lnSpc>
              <a:spcBef>
                <a:spcPts val="1800"/>
              </a:spcBef>
              <a:buFont typeface="Wingdings" pitchFamily="2" charset="2"/>
              <a:buChar char="l"/>
            </a:pPr>
            <a:r>
              <a:rPr lang="zh-TW" altLang="zh-TW" dirty="0" smtClean="0"/>
              <a:t>邀集</a:t>
            </a:r>
            <a:r>
              <a:rPr lang="zh-TW" altLang="en-US" dirty="0" smtClean="0"/>
              <a:t>業務單位及</a:t>
            </a:r>
            <a:r>
              <a:rPr lang="zh-TW" altLang="zh-TW" dirty="0" smtClean="0"/>
              <a:t>學者專家組成檔案鑑定小組</a:t>
            </a:r>
            <a:endParaRPr lang="en-US" altLang="zh-TW" dirty="0" smtClean="0"/>
          </a:p>
          <a:p>
            <a:pPr lvl="1" eaLnBrk="1" hangingPunct="1">
              <a:lnSpc>
                <a:spcPts val="2800"/>
              </a:lnSpc>
              <a:spcBef>
                <a:spcPts val="1800"/>
              </a:spcBef>
              <a:buFont typeface="Wingdings" pitchFamily="2" charset="2"/>
              <a:buChar char="l"/>
            </a:pPr>
            <a:r>
              <a:rPr lang="zh-TW" altLang="zh-TW" dirty="0" smtClean="0"/>
              <a:t>召開檔案鑑定小組會議</a:t>
            </a:r>
            <a:endParaRPr lang="en-US" altLang="zh-TW" dirty="0" smtClean="0"/>
          </a:p>
          <a:p>
            <a:pPr lvl="1" eaLnBrk="1" hangingPunct="1">
              <a:lnSpc>
                <a:spcPts val="2800"/>
              </a:lnSpc>
              <a:spcBef>
                <a:spcPts val="1800"/>
              </a:spcBef>
              <a:buFont typeface="Wingdings" pitchFamily="2" charset="2"/>
              <a:buChar char="l"/>
            </a:pPr>
            <a:r>
              <a:rPr lang="zh-TW" altLang="zh-TW" dirty="0" smtClean="0"/>
              <a:t>依據案名清單進行書面審選</a:t>
            </a:r>
            <a:endParaRPr lang="en-US" altLang="zh-TW" dirty="0" smtClean="0"/>
          </a:p>
          <a:p>
            <a:pPr lvl="1" eaLnBrk="1" hangingPunct="1">
              <a:lnSpc>
                <a:spcPts val="2800"/>
              </a:lnSpc>
              <a:spcBef>
                <a:spcPts val="1800"/>
              </a:spcBef>
              <a:buFont typeface="Wingdings" pitchFamily="2" charset="2"/>
              <a:buChar char="l"/>
            </a:pPr>
            <a:r>
              <a:rPr lang="zh-TW" altLang="zh-TW" dirty="0" smtClean="0"/>
              <a:t>依需求辦理實地審選</a:t>
            </a:r>
            <a:endParaRPr lang="en-US" altLang="zh-TW" dirty="0" smtClean="0"/>
          </a:p>
          <a:p>
            <a:pPr lvl="1" eaLnBrk="1" hangingPunct="1">
              <a:lnSpc>
                <a:spcPts val="2800"/>
              </a:lnSpc>
              <a:spcBef>
                <a:spcPts val="1800"/>
              </a:spcBef>
              <a:buFont typeface="Wingdings" pitchFamily="2" charset="2"/>
              <a:buChar char="l"/>
            </a:pPr>
            <a:r>
              <a:rPr lang="zh-TW" altLang="en-US" dirty="0" smtClean="0"/>
              <a:t>整理審選結果擬處意見</a:t>
            </a:r>
            <a:endParaRPr lang="en-US" altLang="zh-TW" dirty="0" smtClean="0"/>
          </a:p>
          <a:p>
            <a:pPr lvl="1" eaLnBrk="1" hangingPunct="1">
              <a:lnSpc>
                <a:spcPts val="2800"/>
              </a:lnSpc>
              <a:spcBef>
                <a:spcPts val="1800"/>
              </a:spcBef>
              <a:buFont typeface="Wingdings" pitchFamily="2" charset="2"/>
              <a:buChar char="l"/>
            </a:pPr>
            <a:r>
              <a:rPr lang="zh-TW" altLang="en-US" dirty="0" smtClean="0"/>
              <a:t>撰寫鑑定報告</a:t>
            </a:r>
          </a:p>
        </p:txBody>
      </p:sp>
    </p:spTree>
    <p:extLst>
      <p:ext uri="{BB962C8B-B14F-4D97-AF65-F5344CB8AC3E}">
        <p14:creationId xmlns:p14="http://schemas.microsoft.com/office/powerpoint/2010/main" val="2401531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標題 1"/>
          <p:cNvSpPr>
            <a:spLocks noGrp="1"/>
          </p:cNvSpPr>
          <p:nvPr>
            <p:ph type="title" idx="4294967295"/>
          </p:nvPr>
        </p:nvSpPr>
        <p:spPr/>
        <p:txBody>
          <a:bodyPr/>
          <a:lstStyle/>
          <a:p>
            <a:pPr eaLnBrk="1" hangingPunct="1"/>
            <a:r>
              <a:rPr lang="zh-TW" altLang="en-US" smtClean="0"/>
              <a:t>計畫性檔案清理做法</a:t>
            </a:r>
          </a:p>
        </p:txBody>
      </p:sp>
      <p:sp>
        <p:nvSpPr>
          <p:cNvPr id="43012" name="內容版面配置區 2"/>
          <p:cNvSpPr>
            <a:spLocks noGrp="1"/>
          </p:cNvSpPr>
          <p:nvPr>
            <p:ph idx="4294967295"/>
          </p:nvPr>
        </p:nvSpPr>
        <p:spPr/>
        <p:txBody>
          <a:bodyPr/>
          <a:lstStyle/>
          <a:p>
            <a:pPr eaLnBrk="1" hangingPunct="1">
              <a:spcBef>
                <a:spcPts val="2400"/>
              </a:spcBef>
              <a:buFont typeface="Wingdings" pitchFamily="2" charset="2"/>
              <a:buChar char="Ø"/>
            </a:pPr>
            <a:r>
              <a:rPr lang="zh-TW" altLang="en-US" sz="3600" dirty="0" smtClean="0">
                <a:solidFill>
                  <a:srgbClr val="0000FF"/>
                </a:solidFill>
              </a:rPr>
              <a:t>依</a:t>
            </a:r>
            <a:r>
              <a:rPr lang="zh-TW" altLang="zh-TW" sz="3600" dirty="0" smtClean="0">
                <a:solidFill>
                  <a:srgbClr val="0000FF"/>
                </a:solidFill>
              </a:rPr>
              <a:t>鑑定</a:t>
            </a:r>
            <a:r>
              <a:rPr lang="zh-TW" altLang="en-US" sz="3600" dirty="0" smtClean="0">
                <a:solidFill>
                  <a:srgbClr val="0000FF"/>
                </a:solidFill>
              </a:rPr>
              <a:t>結果辦理後續清理處置</a:t>
            </a:r>
            <a:endParaRPr lang="en-US" altLang="zh-TW" sz="3600" dirty="0" smtClean="0">
              <a:solidFill>
                <a:srgbClr val="0000FF"/>
              </a:solidFill>
            </a:endParaRPr>
          </a:p>
          <a:p>
            <a:pPr lvl="1" eaLnBrk="1" hangingPunct="1">
              <a:spcBef>
                <a:spcPts val="2400"/>
              </a:spcBef>
              <a:buFont typeface="Wingdings" pitchFamily="2" charset="2"/>
              <a:buChar char="l"/>
            </a:pPr>
            <a:r>
              <a:rPr lang="zh-TW" altLang="en-US" dirty="0" smtClean="0"/>
              <a:t>整理擬銷毀檔案之目錄</a:t>
            </a:r>
            <a:endParaRPr lang="en-US" altLang="zh-TW" dirty="0" smtClean="0"/>
          </a:p>
          <a:p>
            <a:pPr lvl="1" eaLnBrk="1" hangingPunct="1">
              <a:spcBef>
                <a:spcPts val="2400"/>
              </a:spcBef>
              <a:buFont typeface="Wingdings" pitchFamily="2" charset="2"/>
              <a:buChar char="l"/>
            </a:pPr>
            <a:r>
              <a:rPr lang="zh-TW" altLang="en-US" dirty="0" smtClean="0"/>
              <a:t>整理移轉檔案目錄</a:t>
            </a:r>
            <a:endParaRPr lang="en-US" altLang="zh-TW" dirty="0" smtClean="0"/>
          </a:p>
          <a:p>
            <a:pPr lvl="1" eaLnBrk="1" hangingPunct="1">
              <a:spcBef>
                <a:spcPts val="2400"/>
              </a:spcBef>
              <a:buFont typeface="Wingdings" pitchFamily="2" charset="2"/>
              <a:buChar char="l"/>
            </a:pPr>
            <a:r>
              <a:rPr lang="zh-TW" altLang="en-US" dirty="0" smtClean="0"/>
              <a:t>續存註記</a:t>
            </a:r>
            <a:endParaRPr lang="en-US" altLang="zh-TW" dirty="0" smtClean="0"/>
          </a:p>
          <a:p>
            <a:pPr lvl="1" eaLnBrk="1" hangingPunct="1">
              <a:spcBef>
                <a:spcPts val="2400"/>
              </a:spcBef>
              <a:buFont typeface="Wingdings" pitchFamily="2" charset="2"/>
              <a:buChar char="l"/>
            </a:pPr>
            <a:r>
              <a:rPr lang="zh-TW" altLang="en-US" dirty="0" smtClean="0"/>
              <a:t>鑑定</a:t>
            </a:r>
            <a:r>
              <a:rPr lang="zh-TW" altLang="zh-TW" dirty="0" smtClean="0"/>
              <a:t>報告併同銷毀目錄或移轉目錄函送檔案</a:t>
            </a:r>
            <a:r>
              <a:rPr lang="zh-TW" altLang="en-US" dirty="0" smtClean="0"/>
              <a:t>管理</a:t>
            </a:r>
            <a:r>
              <a:rPr lang="zh-TW" altLang="zh-TW" dirty="0" smtClean="0"/>
              <a:t>局</a:t>
            </a:r>
            <a:endParaRPr lang="zh-TW" altLang="en-US" dirty="0" smtClean="0"/>
          </a:p>
        </p:txBody>
      </p:sp>
    </p:spTree>
    <p:extLst>
      <p:ext uri="{BB962C8B-B14F-4D97-AF65-F5344CB8AC3E}">
        <p14:creationId xmlns:p14="http://schemas.microsoft.com/office/powerpoint/2010/main" val="16071635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029200" cy="687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4428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4213" y="404813"/>
            <a:ext cx="7772400" cy="1143000"/>
          </a:xfrm>
        </p:spPr>
        <p:txBody>
          <a:bodyPr/>
          <a:lstStyle/>
          <a:p>
            <a:pPr eaLnBrk="1" hangingPunct="1"/>
            <a:r>
              <a:rPr lang="zh-TW" altLang="en-US" dirty="0" smtClean="0"/>
              <a:t>進行檔案清理處置</a:t>
            </a:r>
          </a:p>
        </p:txBody>
      </p:sp>
      <p:sp>
        <p:nvSpPr>
          <p:cNvPr id="41988" name="Oval 3"/>
          <p:cNvSpPr>
            <a:spLocks noChangeArrowheads="1"/>
          </p:cNvSpPr>
          <p:nvPr/>
        </p:nvSpPr>
        <p:spPr bwMode="auto">
          <a:xfrm>
            <a:off x="179512" y="1628775"/>
            <a:ext cx="8640638" cy="4608513"/>
          </a:xfrm>
          <a:prstGeom prst="ellipse">
            <a:avLst/>
          </a:prstGeom>
          <a:gradFill rotWithShape="1">
            <a:gsLst>
              <a:gs pos="0">
                <a:srgbClr val="FFFF99"/>
              </a:gs>
              <a:gs pos="50000">
                <a:srgbClr val="FFFF00"/>
              </a:gs>
              <a:gs pos="100000">
                <a:srgbClr val="FFFF99"/>
              </a:gs>
            </a:gsLst>
            <a:lin ang="5400000" scaled="1"/>
          </a:gradFill>
          <a:ln w="12700" cap="sq">
            <a:solidFill>
              <a:srgbClr val="CC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TW" sz="2400">
              <a:latin typeface="Times New Roman" pitchFamily="18" charset="0"/>
            </a:endParaRPr>
          </a:p>
          <a:p>
            <a:pPr algn="ctr"/>
            <a:endParaRPr lang="en-US" altLang="zh-TW" sz="2400">
              <a:latin typeface="Times New Roman" pitchFamily="18" charset="0"/>
            </a:endParaRPr>
          </a:p>
          <a:p>
            <a:pPr algn="ctr"/>
            <a:endParaRPr lang="en-US" altLang="zh-TW" sz="2400">
              <a:latin typeface="Times New Roman" pitchFamily="18" charset="0"/>
            </a:endParaRPr>
          </a:p>
          <a:p>
            <a:pPr algn="ctr"/>
            <a:endParaRPr lang="en-US" altLang="zh-TW" sz="2400">
              <a:latin typeface="Times New Roman" pitchFamily="18" charset="0"/>
            </a:endParaRPr>
          </a:p>
          <a:p>
            <a:pPr algn="ctr"/>
            <a:endParaRPr lang="en-US" altLang="zh-TW" sz="2400">
              <a:latin typeface="Times New Roman" pitchFamily="18" charset="0"/>
            </a:endParaRPr>
          </a:p>
          <a:p>
            <a:pPr algn="ctr"/>
            <a:endParaRPr lang="en-US" altLang="zh-TW" sz="2400">
              <a:latin typeface="Times New Roman" pitchFamily="18" charset="0"/>
            </a:endParaRPr>
          </a:p>
          <a:p>
            <a:pPr algn="ctr"/>
            <a:endParaRPr lang="en-US" altLang="zh-TW" sz="2400">
              <a:latin typeface="Times New Roman" pitchFamily="18" charset="0"/>
            </a:endParaRPr>
          </a:p>
          <a:p>
            <a:pPr algn="ctr"/>
            <a:r>
              <a:rPr lang="zh-TW" altLang="en-US" sz="3200" b="1">
                <a:solidFill>
                  <a:srgbClr val="CC0000"/>
                </a:solidFill>
                <a:latin typeface="Times New Roman" pitchFamily="18" charset="0"/>
                <a:ea typeface="標楷體" pitchFamily="65" charset="-120"/>
              </a:rPr>
              <a:t>檔案清理</a:t>
            </a:r>
          </a:p>
        </p:txBody>
      </p:sp>
      <p:sp>
        <p:nvSpPr>
          <p:cNvPr id="41989" name="AutoShape 4"/>
          <p:cNvSpPr>
            <a:spLocks noChangeArrowheads="1"/>
          </p:cNvSpPr>
          <p:nvPr/>
        </p:nvSpPr>
        <p:spPr bwMode="auto">
          <a:xfrm>
            <a:off x="2916238" y="3573463"/>
            <a:ext cx="3384550" cy="503237"/>
          </a:xfrm>
          <a:prstGeom prst="rightArrow">
            <a:avLst>
              <a:gd name="adj1" fmla="val 28704"/>
              <a:gd name="adj2" fmla="val 74791"/>
            </a:avLst>
          </a:prstGeom>
          <a:solidFill>
            <a:srgbClr val="FF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0" name="AutoShape 5"/>
          <p:cNvSpPr>
            <a:spLocks noChangeArrowheads="1"/>
          </p:cNvSpPr>
          <p:nvPr/>
        </p:nvSpPr>
        <p:spPr bwMode="auto">
          <a:xfrm>
            <a:off x="3563938" y="2205038"/>
            <a:ext cx="1584325" cy="1441450"/>
          </a:xfrm>
          <a:prstGeom prst="downArrowCallout">
            <a:avLst>
              <a:gd name="adj1" fmla="val 34052"/>
              <a:gd name="adj2" fmla="val 27478"/>
              <a:gd name="adj3" fmla="val 17181"/>
              <a:gd name="adj4" fmla="val 66667"/>
            </a:avLst>
          </a:prstGeom>
          <a:gradFill rotWithShape="1">
            <a:gsLst>
              <a:gs pos="0">
                <a:srgbClr val="CC00CC"/>
              </a:gs>
              <a:gs pos="50000">
                <a:srgbClr val="FFCCFF"/>
              </a:gs>
              <a:gs pos="100000">
                <a:srgbClr val="CC00CC"/>
              </a:gs>
            </a:gsLst>
            <a:lin ang="54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smtClean="0">
                <a:solidFill>
                  <a:srgbClr val="0000FF"/>
                </a:solidFill>
                <a:latin typeface="Times New Roman" pitchFamily="18" charset="0"/>
                <a:ea typeface="標楷體" pitchFamily="65" charset="-120"/>
              </a:rPr>
              <a:t>鑑定</a:t>
            </a:r>
            <a:endParaRPr lang="zh-TW" altLang="en-US" sz="2400" b="1" dirty="0">
              <a:solidFill>
                <a:srgbClr val="0000FF"/>
              </a:solidFill>
              <a:latin typeface="Times New Roman" pitchFamily="18" charset="0"/>
              <a:ea typeface="標楷體" pitchFamily="65" charset="-120"/>
            </a:endParaRPr>
          </a:p>
        </p:txBody>
      </p:sp>
      <p:pic>
        <p:nvPicPr>
          <p:cNvPr id="41991" name="Picture 6" descr="MC90031143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3357563"/>
            <a:ext cx="1817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7" descr="MC90043164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924175"/>
            <a:ext cx="9366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24" name="Group 12"/>
          <p:cNvGrpSpPr>
            <a:grpSpLocks/>
          </p:cNvGrpSpPr>
          <p:nvPr/>
        </p:nvGrpSpPr>
        <p:grpSpPr bwMode="auto">
          <a:xfrm>
            <a:off x="6750836" y="2096293"/>
            <a:ext cx="1582738" cy="3960813"/>
            <a:chOff x="4014" y="935"/>
            <a:chExt cx="1451" cy="2994"/>
          </a:xfrm>
        </p:grpSpPr>
        <p:sp>
          <p:nvSpPr>
            <p:cNvPr id="41994" name="Rectangle 8"/>
            <p:cNvSpPr>
              <a:spLocks noChangeArrowheads="1"/>
            </p:cNvSpPr>
            <p:nvPr/>
          </p:nvSpPr>
          <p:spPr bwMode="auto">
            <a:xfrm>
              <a:off x="4014" y="935"/>
              <a:ext cx="1451" cy="2994"/>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800" b="1">
                  <a:solidFill>
                    <a:srgbClr val="660066"/>
                  </a:solidFill>
                  <a:ea typeface="標楷體" pitchFamily="65" charset="-120"/>
                </a:rPr>
                <a:t>清理方式</a:t>
              </a:r>
            </a:p>
            <a:p>
              <a:pPr algn="ctr"/>
              <a:endParaRPr lang="zh-TW" altLang="en-US" sz="3600" b="1">
                <a:solidFill>
                  <a:srgbClr val="FF0000"/>
                </a:solidFill>
                <a:ea typeface="標楷體" pitchFamily="65" charset="-120"/>
              </a:endParaRPr>
            </a:p>
            <a:p>
              <a:pPr algn="ctr"/>
              <a:endParaRPr lang="zh-TW" altLang="en-US" sz="3600"/>
            </a:p>
            <a:p>
              <a:pPr algn="ctr"/>
              <a:endParaRPr lang="zh-TW" altLang="en-US"/>
            </a:p>
            <a:p>
              <a:pPr algn="ctr"/>
              <a:endParaRPr lang="zh-TW" altLang="en-US"/>
            </a:p>
            <a:p>
              <a:pPr algn="ctr"/>
              <a:endParaRPr lang="zh-TW" altLang="en-US"/>
            </a:p>
            <a:p>
              <a:pPr algn="ctr"/>
              <a:endParaRPr lang="zh-TW" altLang="en-US"/>
            </a:p>
            <a:p>
              <a:pPr algn="ctr"/>
              <a:endParaRPr lang="zh-TW" altLang="en-US"/>
            </a:p>
            <a:p>
              <a:pPr algn="ctr"/>
              <a:endParaRPr lang="zh-TW" altLang="en-US"/>
            </a:p>
            <a:p>
              <a:pPr algn="ctr"/>
              <a:endParaRPr lang="zh-TW" altLang="en-US"/>
            </a:p>
            <a:p>
              <a:pPr algn="ctr"/>
              <a:endParaRPr lang="en-US" altLang="zh-TW"/>
            </a:p>
          </p:txBody>
        </p:sp>
        <p:sp>
          <p:nvSpPr>
            <p:cNvPr id="41995" name="AutoShape 9"/>
            <p:cNvSpPr>
              <a:spLocks noChangeArrowheads="1"/>
            </p:cNvSpPr>
            <p:nvPr/>
          </p:nvSpPr>
          <p:spPr bwMode="auto">
            <a:xfrm>
              <a:off x="4116" y="2346"/>
              <a:ext cx="1274" cy="748"/>
            </a:xfrm>
            <a:prstGeom prst="flowChartPunchedCard">
              <a:avLst/>
            </a:prstGeom>
            <a:solidFill>
              <a:srgbClr val="CC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4000" b="1" dirty="0" smtClean="0">
                  <a:solidFill>
                    <a:srgbClr val="FF0000"/>
                  </a:solidFill>
                  <a:latin typeface="Times New Roman" pitchFamily="18" charset="0"/>
                  <a:ea typeface="標楷體" pitchFamily="65" charset="-120"/>
                </a:rPr>
                <a:t>銷毀</a:t>
              </a:r>
              <a:endParaRPr lang="zh-TW" altLang="en-US" sz="4000" b="1" dirty="0">
                <a:solidFill>
                  <a:srgbClr val="FF0000"/>
                </a:solidFill>
                <a:latin typeface="Times New Roman" pitchFamily="18" charset="0"/>
                <a:ea typeface="標楷體" pitchFamily="65" charset="-120"/>
              </a:endParaRPr>
            </a:p>
            <a:p>
              <a:pPr algn="ctr"/>
              <a:endParaRPr lang="zh-TW" altLang="en-US" sz="1600" b="1" dirty="0">
                <a:solidFill>
                  <a:srgbClr val="660033"/>
                </a:solidFill>
                <a:latin typeface="Times New Roman" pitchFamily="18" charset="0"/>
                <a:ea typeface="標楷體" pitchFamily="65" charset="-120"/>
              </a:endParaRPr>
            </a:p>
          </p:txBody>
        </p:sp>
        <p:sp>
          <p:nvSpPr>
            <p:cNvPr id="41996" name="AutoShape 10"/>
            <p:cNvSpPr>
              <a:spLocks noChangeArrowheads="1"/>
            </p:cNvSpPr>
            <p:nvPr/>
          </p:nvSpPr>
          <p:spPr bwMode="auto">
            <a:xfrm>
              <a:off x="4241" y="1525"/>
              <a:ext cx="1089" cy="635"/>
            </a:xfrm>
            <a:prstGeom prst="flowChartPunchedCard">
              <a:avLst/>
            </a:prstGeom>
            <a:solidFill>
              <a:srgbClr val="CC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1600" b="1" dirty="0">
                  <a:solidFill>
                    <a:srgbClr val="660033"/>
                  </a:solidFill>
                  <a:latin typeface="Times New Roman" pitchFamily="18" charset="0"/>
                  <a:ea typeface="標楷體" pitchFamily="65" charset="-120"/>
                </a:rPr>
                <a:t>移轉</a:t>
              </a:r>
            </a:p>
          </p:txBody>
        </p:sp>
        <p:sp>
          <p:nvSpPr>
            <p:cNvPr id="41997" name="AutoShape 11"/>
            <p:cNvSpPr>
              <a:spLocks noChangeArrowheads="1"/>
            </p:cNvSpPr>
            <p:nvPr/>
          </p:nvSpPr>
          <p:spPr bwMode="auto">
            <a:xfrm>
              <a:off x="4241" y="3203"/>
              <a:ext cx="1089" cy="635"/>
            </a:xfrm>
            <a:prstGeom prst="flowChartPunchedCard">
              <a:avLst/>
            </a:prstGeom>
            <a:solidFill>
              <a:srgbClr val="CC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1600" b="1" dirty="0">
                  <a:solidFill>
                    <a:srgbClr val="660033"/>
                  </a:solidFill>
                  <a:latin typeface="Times New Roman" pitchFamily="18" charset="0"/>
                  <a:ea typeface="標楷體" pitchFamily="65" charset="-120"/>
                </a:rPr>
                <a:t>機關續存</a:t>
              </a:r>
              <a:endParaRPr lang="zh-TW" altLang="en-US" sz="1600" b="1" dirty="0">
                <a:solidFill>
                  <a:srgbClr val="FF0000"/>
                </a:solidFill>
                <a:latin typeface="Times New Roman" pitchFamily="18" charset="0"/>
                <a:ea typeface="標楷體" pitchFamily="65"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21812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2420888"/>
            <a:ext cx="7391400" cy="1600200"/>
          </a:xfrm>
        </p:spPr>
        <p:txBody>
          <a:bodyPr/>
          <a:lstStyle/>
          <a:p>
            <a:pPr lvl="0" algn="ctr"/>
            <a:r>
              <a:rPr kumimoji="1" lang="zh-TW" altLang="en-US" sz="5400" b="1" spc="300" dirty="0">
                <a:ln w="11430" cmpd="sng">
                  <a:no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標楷體" pitchFamily="65" charset="-120"/>
                <a:cs typeface="+mn-cs"/>
                <a:sym typeface="Wingdings" pitchFamily="2" charset="2"/>
              </a:rPr>
              <a:t>感謝</a:t>
            </a:r>
            <a:r>
              <a:rPr kumimoji="1" lang="zh-TW" altLang="en-US" sz="5400" b="1" spc="300" dirty="0" smtClean="0">
                <a:ln w="11430" cmpd="sng">
                  <a:no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標楷體" pitchFamily="65" charset="-120"/>
                <a:cs typeface="+mn-cs"/>
                <a:sym typeface="Wingdings" pitchFamily="2" charset="2"/>
              </a:rPr>
              <a:t>聆聽</a:t>
            </a:r>
            <a:r>
              <a:rPr kumimoji="1" lang="en-US" altLang="zh-TW" sz="5400" b="1" spc="300" dirty="0" smtClean="0">
                <a:ln w="11430" cmpd="sng">
                  <a:no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標楷體" pitchFamily="65" charset="-120"/>
                <a:cs typeface="+mn-cs"/>
                <a:sym typeface="Wingdings" pitchFamily="2" charset="2"/>
              </a:rPr>
              <a:t/>
            </a:r>
            <a:br>
              <a:rPr kumimoji="1" lang="en-US" altLang="zh-TW" sz="5400" b="1" spc="300" dirty="0" smtClean="0">
                <a:ln w="11430" cmpd="sng">
                  <a:no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標楷體" pitchFamily="65" charset="-120"/>
                <a:cs typeface="+mn-cs"/>
                <a:sym typeface="Wingdings" pitchFamily="2" charset="2"/>
              </a:rPr>
            </a:br>
            <a:r>
              <a:rPr kumimoji="1" lang="zh-TW" altLang="en-US" sz="5400" b="1" spc="300" dirty="0" smtClean="0">
                <a:ln w="11430" cmpd="sng">
                  <a:no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標楷體" pitchFamily="65" charset="-120"/>
                <a:cs typeface="+mn-cs"/>
                <a:sym typeface="Wingdings" pitchFamily="2" charset="2"/>
              </a:rPr>
              <a:t>敬請</a:t>
            </a:r>
            <a:r>
              <a:rPr kumimoji="1" lang="zh-TW" altLang="en-US" sz="5400" b="1" spc="300" dirty="0">
                <a:ln w="11430" cmpd="sng">
                  <a:noFill/>
                  <a:prstDash val="solid"/>
                  <a:miter lim="800000"/>
                </a:ln>
                <a:gradFill>
                  <a:gsLst>
                    <a:gs pos="10000">
                      <a:srgbClr val="0F6FC6">
                        <a:tint val="83000"/>
                        <a:shade val="100000"/>
                        <a:satMod val="200000"/>
                      </a:srgbClr>
                    </a:gs>
                    <a:gs pos="75000">
                      <a:srgbClr val="0F6FC6">
                        <a:tint val="100000"/>
                        <a:shade val="50000"/>
                        <a:satMod val="150000"/>
                      </a:srgbClr>
                    </a:gs>
                  </a:gsLst>
                  <a:lin ang="5400000"/>
                </a:gradFill>
                <a:effectLst>
                  <a:glow rad="45500">
                    <a:srgbClr val="0F6FC6">
                      <a:satMod val="220000"/>
                      <a:alpha val="35000"/>
                    </a:srgbClr>
                  </a:glow>
                </a:effectLst>
                <a:latin typeface="標楷體" pitchFamily="65" charset="-120"/>
                <a:cs typeface="+mn-cs"/>
                <a:sym typeface="Wingdings" pitchFamily="2" charset="2"/>
              </a:rPr>
              <a:t>指教</a:t>
            </a:r>
          </a:p>
        </p:txBody>
      </p:sp>
      <p:pic>
        <p:nvPicPr>
          <p:cNvPr id="5427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791200"/>
            <a:ext cx="1371600" cy="762000"/>
          </a:xfrm>
          <a:prstGeom prst="rect">
            <a:avLst/>
          </a:prstGeom>
          <a:noFill/>
          <a:ln>
            <a:noFill/>
          </a:ln>
          <a:effectLst/>
          <a:extLst>
            <a:ext uri="{909E8E84-426E-40DD-AFC4-6F175D3DCCD1}">
              <a14:hiddenFill xmlns:a14="http://schemas.microsoft.com/office/drawing/2010/main">
                <a:solidFill>
                  <a:srgbClr val="BABE90"/>
                </a:solidFill>
              </a14:hiddenFill>
            </a:ext>
            <a:ext uri="{91240B29-F687-4F45-9708-019B960494DF}">
              <a14:hiddenLine xmlns:a14="http://schemas.microsoft.com/office/drawing/2010/main" w="9525">
                <a:solidFill>
                  <a:srgbClr val="8383AD"/>
                </a:solidFill>
                <a:miter lim="800000"/>
                <a:headEnd/>
                <a:tailEnd/>
              </a14:hiddenLine>
            </a:ext>
            <a:ext uri="{AF507438-7753-43E0-B8FC-AC1667EBCBE1}">
              <a14:hiddenEffects xmlns:a14="http://schemas.microsoft.com/office/drawing/2010/main">
                <a:effectLst>
                  <a:outerShdw dist="35921" dir="2700000" algn="ctr" rotWithShape="0">
                    <a:srgbClr val="969696"/>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22313" y="333375"/>
            <a:ext cx="7772400" cy="1143000"/>
          </a:xfrm>
        </p:spPr>
        <p:txBody>
          <a:bodyPr/>
          <a:lstStyle/>
          <a:p>
            <a:pPr eaLnBrk="1" hangingPunct="1"/>
            <a:r>
              <a:rPr lang="zh-TW" altLang="en-US" dirty="0" smtClean="0"/>
              <a:t>檔案清理與鑑定</a:t>
            </a:r>
            <a:r>
              <a:rPr lang="zh-TW" altLang="en-US" dirty="0"/>
              <a:t>之</a:t>
            </a:r>
            <a:r>
              <a:rPr lang="zh-TW" altLang="en-US" dirty="0" smtClean="0"/>
              <a:t>關係</a:t>
            </a:r>
          </a:p>
        </p:txBody>
      </p:sp>
      <p:sp>
        <p:nvSpPr>
          <p:cNvPr id="15364" name="Oval 3"/>
          <p:cNvSpPr>
            <a:spLocks noChangeArrowheads="1"/>
          </p:cNvSpPr>
          <p:nvPr/>
        </p:nvSpPr>
        <p:spPr bwMode="auto">
          <a:xfrm>
            <a:off x="179513" y="1593849"/>
            <a:ext cx="8856984" cy="4787479"/>
          </a:xfrm>
          <a:prstGeom prst="ellipse">
            <a:avLst/>
          </a:prstGeom>
          <a:gradFill rotWithShape="1">
            <a:gsLst>
              <a:gs pos="0">
                <a:srgbClr val="FFFF99"/>
              </a:gs>
              <a:gs pos="50000">
                <a:srgbClr val="FFFF00"/>
              </a:gs>
              <a:gs pos="100000">
                <a:srgbClr val="FFFF99"/>
              </a:gs>
            </a:gsLst>
            <a:lin ang="5400000" scaled="1"/>
          </a:gradFill>
          <a:ln w="12700" cap="sq">
            <a:solidFill>
              <a:srgbClr val="CC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zh-TW" sz="2400" dirty="0">
              <a:latin typeface="Times New Roman" pitchFamily="18" charset="0"/>
            </a:endParaRPr>
          </a:p>
          <a:p>
            <a:pPr algn="ctr"/>
            <a:endParaRPr lang="en-US" altLang="zh-TW" sz="2400" dirty="0">
              <a:latin typeface="Times New Roman" pitchFamily="18" charset="0"/>
            </a:endParaRPr>
          </a:p>
          <a:p>
            <a:pPr algn="ctr"/>
            <a:endParaRPr lang="en-US" altLang="zh-TW" sz="2400" dirty="0">
              <a:latin typeface="Times New Roman" pitchFamily="18" charset="0"/>
            </a:endParaRPr>
          </a:p>
          <a:p>
            <a:pPr algn="ctr"/>
            <a:endParaRPr lang="en-US" altLang="zh-TW" sz="2400" dirty="0">
              <a:latin typeface="Times New Roman" pitchFamily="18" charset="0"/>
            </a:endParaRPr>
          </a:p>
          <a:p>
            <a:pPr algn="ctr"/>
            <a:endParaRPr lang="en-US" altLang="zh-TW" sz="2400" dirty="0">
              <a:latin typeface="Times New Roman" pitchFamily="18" charset="0"/>
            </a:endParaRPr>
          </a:p>
          <a:p>
            <a:pPr algn="ctr"/>
            <a:endParaRPr lang="en-US" altLang="zh-TW" sz="2400" dirty="0">
              <a:latin typeface="Times New Roman" pitchFamily="18" charset="0"/>
            </a:endParaRPr>
          </a:p>
          <a:p>
            <a:pPr algn="ctr"/>
            <a:endParaRPr lang="en-US" altLang="zh-TW" sz="2400" dirty="0">
              <a:latin typeface="Times New Roman" pitchFamily="18" charset="0"/>
            </a:endParaRPr>
          </a:p>
          <a:p>
            <a:pPr algn="ctr"/>
            <a:r>
              <a:rPr lang="zh-TW" altLang="en-US" sz="3200" b="1">
                <a:solidFill>
                  <a:srgbClr val="CC0000"/>
                </a:solidFill>
                <a:latin typeface="Times New Roman" pitchFamily="18" charset="0"/>
                <a:ea typeface="標楷體" pitchFamily="65" charset="-120"/>
              </a:rPr>
              <a:t>檔案清理</a:t>
            </a:r>
          </a:p>
        </p:txBody>
      </p:sp>
      <p:sp>
        <p:nvSpPr>
          <p:cNvPr id="15365" name="AutoShape 4"/>
          <p:cNvSpPr>
            <a:spLocks noChangeArrowheads="1"/>
          </p:cNvSpPr>
          <p:nvPr/>
        </p:nvSpPr>
        <p:spPr bwMode="auto">
          <a:xfrm>
            <a:off x="2771800" y="3646488"/>
            <a:ext cx="3384550" cy="503237"/>
          </a:xfrm>
          <a:prstGeom prst="rightArrow">
            <a:avLst>
              <a:gd name="adj1" fmla="val 28704"/>
              <a:gd name="adj2" fmla="val 74791"/>
            </a:avLst>
          </a:prstGeom>
          <a:solidFill>
            <a:srgbClr val="FF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5366" name="AutoShape 5"/>
          <p:cNvSpPr>
            <a:spLocks noChangeArrowheads="1"/>
          </p:cNvSpPr>
          <p:nvPr/>
        </p:nvSpPr>
        <p:spPr bwMode="auto">
          <a:xfrm>
            <a:off x="3563938" y="2205038"/>
            <a:ext cx="1584325" cy="1441450"/>
          </a:xfrm>
          <a:prstGeom prst="downArrowCallout">
            <a:avLst>
              <a:gd name="adj1" fmla="val 34052"/>
              <a:gd name="adj2" fmla="val 27478"/>
              <a:gd name="adj3" fmla="val 17181"/>
              <a:gd name="adj4" fmla="val 66667"/>
            </a:avLst>
          </a:prstGeom>
          <a:gradFill rotWithShape="1">
            <a:gsLst>
              <a:gs pos="0">
                <a:srgbClr val="CC00CC"/>
              </a:gs>
              <a:gs pos="50000">
                <a:srgbClr val="FFCCFF"/>
              </a:gs>
              <a:gs pos="100000">
                <a:srgbClr val="CC00CC"/>
              </a:gs>
            </a:gsLst>
            <a:lin ang="54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800" b="1" dirty="0" smtClean="0">
                <a:solidFill>
                  <a:srgbClr val="0000FF"/>
                </a:solidFill>
                <a:latin typeface="Times New Roman" pitchFamily="18" charset="0"/>
                <a:ea typeface="標楷體" pitchFamily="65" charset="-120"/>
              </a:rPr>
              <a:t>鑑定</a:t>
            </a:r>
            <a:endParaRPr lang="zh-TW" altLang="en-US" sz="2800" b="1" dirty="0">
              <a:solidFill>
                <a:srgbClr val="0000FF"/>
              </a:solidFill>
              <a:latin typeface="Times New Roman" pitchFamily="18" charset="0"/>
              <a:ea typeface="標楷體" pitchFamily="65" charset="-120"/>
            </a:endParaRPr>
          </a:p>
        </p:txBody>
      </p:sp>
      <p:pic>
        <p:nvPicPr>
          <p:cNvPr id="15367" name="Picture 6" descr="MC90031143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3357563"/>
            <a:ext cx="1817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MC90043164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058" y="2883998"/>
            <a:ext cx="864096" cy="7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8"/>
          <p:cNvSpPr>
            <a:spLocks noChangeArrowheads="1"/>
          </p:cNvSpPr>
          <p:nvPr/>
        </p:nvSpPr>
        <p:spPr bwMode="auto">
          <a:xfrm>
            <a:off x="6372225" y="2420938"/>
            <a:ext cx="1871663" cy="3168650"/>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a:ea typeface="標楷體" pitchFamily="65" charset="-120"/>
              </a:rPr>
              <a:t>清理方式</a:t>
            </a:r>
          </a:p>
          <a:p>
            <a:pPr algn="ctr"/>
            <a:endParaRPr lang="zh-TW" altLang="en-US"/>
          </a:p>
          <a:p>
            <a:pPr algn="ctr"/>
            <a:endParaRPr lang="zh-TW" altLang="en-US"/>
          </a:p>
          <a:p>
            <a:pPr algn="ctr"/>
            <a:endParaRPr lang="zh-TW" altLang="en-US"/>
          </a:p>
          <a:p>
            <a:pPr algn="ctr"/>
            <a:endParaRPr lang="zh-TW" altLang="en-US"/>
          </a:p>
          <a:p>
            <a:pPr algn="ctr"/>
            <a:endParaRPr lang="zh-TW" altLang="en-US"/>
          </a:p>
          <a:p>
            <a:pPr algn="ctr"/>
            <a:endParaRPr lang="zh-TW" altLang="en-US"/>
          </a:p>
          <a:p>
            <a:pPr algn="ctr"/>
            <a:endParaRPr lang="zh-TW" altLang="en-US"/>
          </a:p>
          <a:p>
            <a:pPr algn="ctr"/>
            <a:endParaRPr lang="zh-TW" altLang="en-US"/>
          </a:p>
          <a:p>
            <a:pPr algn="ctr"/>
            <a:endParaRPr lang="en-US" altLang="zh-TW" dirty="0"/>
          </a:p>
        </p:txBody>
      </p:sp>
      <p:sp>
        <p:nvSpPr>
          <p:cNvPr id="15370" name="AutoShape 9"/>
          <p:cNvSpPr>
            <a:spLocks noChangeArrowheads="1"/>
          </p:cNvSpPr>
          <p:nvPr/>
        </p:nvSpPr>
        <p:spPr bwMode="auto">
          <a:xfrm>
            <a:off x="6516688" y="3932238"/>
            <a:ext cx="1584325" cy="720725"/>
          </a:xfrm>
          <a:prstGeom prst="flowChartPunchedCard">
            <a:avLst/>
          </a:prstGeom>
          <a:solidFill>
            <a:srgbClr val="CC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660033"/>
                </a:solidFill>
                <a:latin typeface="Times New Roman" pitchFamily="18" charset="0"/>
                <a:ea typeface="標楷體" pitchFamily="65" charset="-120"/>
              </a:rPr>
              <a:t>機關典藏</a:t>
            </a:r>
          </a:p>
        </p:txBody>
      </p:sp>
      <p:sp>
        <p:nvSpPr>
          <p:cNvPr id="15371" name="AutoShape 10"/>
          <p:cNvSpPr>
            <a:spLocks noChangeArrowheads="1"/>
          </p:cNvSpPr>
          <p:nvPr/>
        </p:nvSpPr>
        <p:spPr bwMode="auto">
          <a:xfrm>
            <a:off x="6516689" y="3213100"/>
            <a:ext cx="1584324" cy="576263"/>
          </a:xfrm>
          <a:prstGeom prst="flowChartPunchedCard">
            <a:avLst/>
          </a:prstGeom>
          <a:solidFill>
            <a:srgbClr val="CC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a:solidFill>
                  <a:srgbClr val="660033"/>
                </a:solidFill>
                <a:latin typeface="Times New Roman" pitchFamily="18" charset="0"/>
                <a:ea typeface="標楷體" pitchFamily="65" charset="-120"/>
              </a:rPr>
              <a:t>移轉</a:t>
            </a:r>
          </a:p>
        </p:txBody>
      </p:sp>
      <p:sp>
        <p:nvSpPr>
          <p:cNvPr id="15372" name="AutoShape 11"/>
          <p:cNvSpPr>
            <a:spLocks noChangeArrowheads="1"/>
          </p:cNvSpPr>
          <p:nvPr/>
        </p:nvSpPr>
        <p:spPr bwMode="auto">
          <a:xfrm>
            <a:off x="6516689" y="4797425"/>
            <a:ext cx="1584324" cy="576263"/>
          </a:xfrm>
          <a:prstGeom prst="flowChartPunchedCard">
            <a:avLst/>
          </a:prstGeom>
          <a:solidFill>
            <a:srgbClr val="CCFF9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660033"/>
                </a:solidFill>
                <a:latin typeface="Times New Roman" pitchFamily="18" charset="0"/>
                <a:ea typeface="標楷體" pitchFamily="65" charset="-120"/>
              </a:rPr>
              <a:t>銷毀</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67544" y="692696"/>
            <a:ext cx="7922840" cy="898525"/>
          </a:xfrm>
        </p:spPr>
        <p:txBody>
          <a:bodyPr/>
          <a:lstStyle/>
          <a:p>
            <a:r>
              <a:rPr lang="zh-TW" altLang="en-US" dirty="0" smtClean="0"/>
              <a:t>檔案銷毀</a:t>
            </a:r>
            <a:endParaRPr lang="zh-TW" altLang="en-US" dirty="0"/>
          </a:p>
        </p:txBody>
      </p:sp>
      <p:sp>
        <p:nvSpPr>
          <p:cNvPr id="240643" name="Rectangle 3"/>
          <p:cNvSpPr>
            <a:spLocks noGrp="1" noChangeArrowheads="1"/>
          </p:cNvSpPr>
          <p:nvPr>
            <p:ph type="body" idx="1"/>
          </p:nvPr>
        </p:nvSpPr>
        <p:spPr>
          <a:xfrm>
            <a:off x="755576" y="1772816"/>
            <a:ext cx="7702550" cy="4857750"/>
          </a:xfrm>
        </p:spPr>
        <p:txBody>
          <a:bodyPr/>
          <a:lstStyle/>
          <a:p>
            <a:pPr>
              <a:lnSpc>
                <a:spcPct val="120000"/>
              </a:lnSpc>
            </a:pPr>
            <a:r>
              <a:rPr lang="zh-TW" altLang="en-US" sz="3200" dirty="0">
                <a:solidFill>
                  <a:srgbClr val="000099"/>
                </a:solidFill>
              </a:rPr>
              <a:t>相關法令</a:t>
            </a:r>
          </a:p>
          <a:p>
            <a:pPr>
              <a:lnSpc>
                <a:spcPct val="120000"/>
              </a:lnSpc>
            </a:pPr>
            <a:r>
              <a:rPr lang="zh-TW" altLang="en-US" sz="3200" dirty="0" smtClean="0">
                <a:solidFill>
                  <a:srgbClr val="000099"/>
                </a:solidFill>
              </a:rPr>
              <a:t>檔案銷毀意義</a:t>
            </a:r>
            <a:endParaRPr lang="en-US" altLang="zh-TW" sz="3200" dirty="0" smtClean="0">
              <a:solidFill>
                <a:srgbClr val="000099"/>
              </a:solidFill>
            </a:endParaRPr>
          </a:p>
          <a:p>
            <a:pPr>
              <a:lnSpc>
                <a:spcPct val="120000"/>
              </a:lnSpc>
            </a:pPr>
            <a:r>
              <a:rPr lang="zh-TW" altLang="en-US" sz="3200" dirty="0" smtClean="0">
                <a:solidFill>
                  <a:srgbClr val="000099"/>
                </a:solidFill>
              </a:rPr>
              <a:t>檔案銷毀作業原則</a:t>
            </a:r>
            <a:endParaRPr lang="zh-TW" altLang="en-US" sz="3200" dirty="0">
              <a:solidFill>
                <a:srgbClr val="000099"/>
              </a:solidFill>
            </a:endParaRPr>
          </a:p>
          <a:p>
            <a:pPr>
              <a:lnSpc>
                <a:spcPct val="120000"/>
              </a:lnSpc>
            </a:pPr>
            <a:r>
              <a:rPr lang="zh-TW" altLang="en-US" sz="3200" dirty="0" smtClean="0">
                <a:solidFill>
                  <a:srgbClr val="000099"/>
                </a:solidFill>
              </a:rPr>
              <a:t>檔案銷毀作業程序</a:t>
            </a:r>
            <a:endParaRPr lang="zh-TW" altLang="en-US" sz="3200" dirty="0">
              <a:solidFill>
                <a:srgbClr val="000099"/>
              </a:solidFill>
            </a:endParaRPr>
          </a:p>
          <a:p>
            <a:pPr>
              <a:lnSpc>
                <a:spcPct val="120000"/>
              </a:lnSpc>
            </a:pPr>
            <a:r>
              <a:rPr lang="zh-TW" altLang="en-US" sz="3200" dirty="0" smtClean="0">
                <a:solidFill>
                  <a:srgbClr val="000099"/>
                </a:solidFill>
              </a:rPr>
              <a:t>特殊狀況檔案之處理</a:t>
            </a:r>
            <a:endParaRPr lang="en-US" altLang="zh-TW" sz="3200" dirty="0">
              <a:solidFill>
                <a:srgbClr val="000099"/>
              </a:solidFill>
            </a:endParaRPr>
          </a:p>
        </p:txBody>
      </p:sp>
    </p:spTree>
    <p:extLst>
      <p:ext uri="{BB962C8B-B14F-4D97-AF65-F5344CB8AC3E}">
        <p14:creationId xmlns:p14="http://schemas.microsoft.com/office/powerpoint/2010/main" val="251027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p:cNvSpPr>
          <p:nvPr>
            <p:ph type="body" idx="1"/>
          </p:nvPr>
        </p:nvSpPr>
        <p:spPr>
          <a:xfrm>
            <a:off x="457200" y="1700809"/>
            <a:ext cx="8229600" cy="4623792"/>
          </a:xfrm>
        </p:spPr>
        <p:txBody>
          <a:bodyPr/>
          <a:lstStyle/>
          <a:p>
            <a:r>
              <a:rPr lang="zh-TW" altLang="en-US" sz="3200" dirty="0" smtClean="0">
                <a:solidFill>
                  <a:srgbClr val="000099"/>
                </a:solidFill>
                <a:latin typeface="標楷體" pitchFamily="65" charset="-120"/>
                <a:ea typeface="標楷體" pitchFamily="65" charset="-120"/>
              </a:rPr>
              <a:t>檔案法第</a:t>
            </a:r>
            <a:r>
              <a:rPr lang="en-US" altLang="zh-TW" sz="3200" dirty="0">
                <a:solidFill>
                  <a:srgbClr val="000099"/>
                </a:solidFill>
                <a:latin typeface="Constantia" pitchFamily="18" charset="0"/>
                <a:ea typeface="標楷體" pitchFamily="65" charset="-120"/>
              </a:rPr>
              <a:t>12</a:t>
            </a:r>
            <a:r>
              <a:rPr lang="zh-TW" altLang="en-US" sz="3200" dirty="0" smtClean="0">
                <a:solidFill>
                  <a:srgbClr val="000099"/>
                </a:solidFill>
                <a:latin typeface="標楷體" pitchFamily="65" charset="-120"/>
                <a:ea typeface="標楷體" pitchFamily="65" charset="-120"/>
              </a:rPr>
              <a:t>條</a:t>
            </a:r>
            <a:r>
              <a:rPr lang="en-US" altLang="zh-TW" sz="3200" dirty="0" smtClean="0">
                <a:solidFill>
                  <a:srgbClr val="000099"/>
                </a:solidFill>
                <a:latin typeface="標楷體" pitchFamily="65" charset="-120"/>
                <a:ea typeface="標楷體" pitchFamily="65" charset="-120"/>
              </a:rPr>
              <a:t>~</a:t>
            </a:r>
            <a:r>
              <a:rPr lang="zh-TW" altLang="en-US" sz="3200" dirty="0">
                <a:latin typeface="標楷體" pitchFamily="65" charset="-120"/>
                <a:ea typeface="標楷體" pitchFamily="65" charset="-120"/>
              </a:rPr>
              <a:t>定期保存之檔案未逾法定保存年限或未依法定程序，不得</a:t>
            </a:r>
            <a:r>
              <a:rPr lang="zh-TW" altLang="en-US" sz="3200" dirty="0" smtClean="0">
                <a:latin typeface="標楷體" pitchFamily="65" charset="-120"/>
                <a:ea typeface="標楷體" pitchFamily="65" charset="-120"/>
              </a:rPr>
              <a:t>銷毀</a:t>
            </a:r>
            <a:endParaRPr lang="en-US" altLang="zh-TW" sz="3200" dirty="0" smtClean="0">
              <a:solidFill>
                <a:srgbClr val="000099"/>
              </a:solidFill>
              <a:latin typeface="標楷體" pitchFamily="65" charset="-120"/>
              <a:ea typeface="標楷體" pitchFamily="65" charset="-120"/>
            </a:endParaRPr>
          </a:p>
          <a:p>
            <a:pPr marL="273050" lvl="1" indent="-273050">
              <a:buClr>
                <a:srgbClr val="0BD0D9"/>
              </a:buClr>
              <a:buSzPct val="95000"/>
            </a:pPr>
            <a:r>
              <a:rPr lang="zh-TW" altLang="en-US" sz="3200" dirty="0" smtClean="0">
                <a:solidFill>
                  <a:srgbClr val="000099"/>
                </a:solidFill>
                <a:latin typeface="標楷體" pitchFamily="65" charset="-120"/>
                <a:ea typeface="標楷體" pitchFamily="65" charset="-120"/>
              </a:rPr>
              <a:t>檔案</a:t>
            </a:r>
            <a:r>
              <a:rPr lang="zh-TW" altLang="en-US" sz="3200" dirty="0">
                <a:solidFill>
                  <a:srgbClr val="000099"/>
                </a:solidFill>
                <a:latin typeface="標楷體" pitchFamily="65" charset="-120"/>
                <a:ea typeface="標楷體" pitchFamily="65" charset="-120"/>
              </a:rPr>
              <a:t>法施行</a:t>
            </a:r>
            <a:r>
              <a:rPr lang="zh-TW" altLang="en-US" sz="3200" dirty="0" smtClean="0">
                <a:solidFill>
                  <a:srgbClr val="000099"/>
                </a:solidFill>
                <a:latin typeface="標楷體" pitchFamily="65" charset="-120"/>
                <a:ea typeface="標楷體" pitchFamily="65" charset="-120"/>
              </a:rPr>
              <a:t>細則第</a:t>
            </a:r>
            <a:r>
              <a:rPr lang="en-US" altLang="zh-TW" sz="3200" dirty="0" smtClean="0">
                <a:solidFill>
                  <a:srgbClr val="000099"/>
                </a:solidFill>
                <a:latin typeface="Constantia" pitchFamily="18" charset="0"/>
                <a:ea typeface="標楷體" pitchFamily="65" charset="-120"/>
              </a:rPr>
              <a:t>13</a:t>
            </a:r>
            <a:r>
              <a:rPr lang="zh-TW" altLang="en-US" sz="3200" dirty="0" smtClean="0">
                <a:solidFill>
                  <a:srgbClr val="000099"/>
                </a:solidFill>
                <a:latin typeface="標楷體" pitchFamily="65" charset="-120"/>
                <a:ea typeface="標楷體" pitchFamily="65" charset="-120"/>
              </a:rPr>
              <a:t>條</a:t>
            </a:r>
            <a:r>
              <a:rPr lang="en-US" altLang="zh-TW" sz="3200" dirty="0" smtClean="0">
                <a:solidFill>
                  <a:srgbClr val="000099"/>
                </a:solidFill>
                <a:latin typeface="標楷體" pitchFamily="65" charset="-120"/>
                <a:ea typeface="標楷體" pitchFamily="65" charset="-120"/>
              </a:rPr>
              <a:t>~</a:t>
            </a:r>
            <a:r>
              <a:rPr lang="zh-TW" altLang="en-US" sz="3200" dirty="0">
                <a:latin typeface="標楷體" pitchFamily="65" charset="-120"/>
                <a:ea typeface="標楷體" pitchFamily="65" charset="-120"/>
              </a:rPr>
              <a:t>辦理銷毀產生疑義時，應辦理</a:t>
            </a:r>
            <a:r>
              <a:rPr lang="zh-TW" altLang="en-US" sz="3200" dirty="0" smtClean="0">
                <a:latin typeface="標楷體" pitchFamily="65" charset="-120"/>
                <a:ea typeface="標楷體" pitchFamily="65" charset="-120"/>
              </a:rPr>
              <a:t>鑑定</a:t>
            </a:r>
            <a:endParaRPr lang="en-US" altLang="zh-TW" sz="3200" dirty="0" smtClean="0">
              <a:solidFill>
                <a:srgbClr val="000099"/>
              </a:solidFill>
              <a:latin typeface="標楷體" pitchFamily="65" charset="-120"/>
              <a:ea typeface="標楷體" pitchFamily="65" charset="-120"/>
            </a:endParaRPr>
          </a:p>
          <a:p>
            <a:r>
              <a:rPr lang="zh-TW" altLang="en-US" sz="3200" dirty="0" smtClean="0">
                <a:solidFill>
                  <a:srgbClr val="000099"/>
                </a:solidFill>
                <a:latin typeface="標楷體" pitchFamily="65" charset="-120"/>
                <a:ea typeface="標楷體" pitchFamily="65" charset="-120"/>
              </a:rPr>
              <a:t>機關</a:t>
            </a:r>
            <a:r>
              <a:rPr lang="zh-TW" altLang="en-US" sz="3200" dirty="0">
                <a:solidFill>
                  <a:srgbClr val="000099"/>
                </a:solidFill>
                <a:latin typeface="標楷體" pitchFamily="65" charset="-120"/>
                <a:ea typeface="標楷體" pitchFamily="65" charset="-120"/>
              </a:rPr>
              <a:t>檔案保存年限及銷毀</a:t>
            </a:r>
            <a:r>
              <a:rPr lang="zh-TW" altLang="en-US" sz="3200" dirty="0" smtClean="0">
                <a:solidFill>
                  <a:srgbClr val="000099"/>
                </a:solidFill>
                <a:latin typeface="標楷體" pitchFamily="65" charset="-120"/>
                <a:ea typeface="標楷體" pitchFamily="65" charset="-120"/>
              </a:rPr>
              <a:t>辦法</a:t>
            </a:r>
            <a:endParaRPr lang="en-US" altLang="zh-TW" sz="3200" dirty="0" smtClean="0">
              <a:solidFill>
                <a:srgbClr val="000099"/>
              </a:solidFill>
              <a:latin typeface="標楷體" pitchFamily="65" charset="-120"/>
              <a:ea typeface="標楷體" pitchFamily="65" charset="-120"/>
            </a:endParaRPr>
          </a:p>
          <a:p>
            <a:pPr marL="273050" lvl="1" indent="-273050">
              <a:buClr>
                <a:srgbClr val="0BD0D9"/>
              </a:buClr>
              <a:buSzPct val="95000"/>
            </a:pPr>
            <a:r>
              <a:rPr lang="zh-TW" altLang="en-US" sz="3200" dirty="0" smtClean="0">
                <a:solidFill>
                  <a:srgbClr val="000099"/>
                </a:solidFill>
                <a:latin typeface="標楷體" pitchFamily="65" charset="-120"/>
                <a:ea typeface="標楷體" pitchFamily="65" charset="-120"/>
              </a:rPr>
              <a:t>機關</a:t>
            </a:r>
            <a:r>
              <a:rPr lang="zh-TW" altLang="en-US" sz="3200" dirty="0">
                <a:solidFill>
                  <a:srgbClr val="000099"/>
                </a:solidFill>
                <a:latin typeface="標楷體" pitchFamily="65" charset="-120"/>
                <a:ea typeface="標楷體" pitchFamily="65" charset="-120"/>
              </a:rPr>
              <a:t>檔案管理作業</a:t>
            </a:r>
            <a:r>
              <a:rPr lang="zh-TW" altLang="en-US" sz="3200" dirty="0" smtClean="0">
                <a:solidFill>
                  <a:srgbClr val="000099"/>
                </a:solidFill>
                <a:latin typeface="標楷體" pitchFamily="65" charset="-120"/>
                <a:ea typeface="標楷體" pitchFamily="65" charset="-120"/>
              </a:rPr>
              <a:t>手冊第</a:t>
            </a:r>
            <a:r>
              <a:rPr lang="en-US" altLang="zh-TW" sz="3200" dirty="0">
                <a:solidFill>
                  <a:srgbClr val="000099"/>
                </a:solidFill>
                <a:latin typeface="Constantia" pitchFamily="18" charset="0"/>
                <a:ea typeface="標楷體" pitchFamily="65" charset="-120"/>
              </a:rPr>
              <a:t>16</a:t>
            </a:r>
            <a:r>
              <a:rPr lang="zh-TW" altLang="en-US" sz="3200" dirty="0" smtClean="0">
                <a:solidFill>
                  <a:srgbClr val="000099"/>
                </a:solidFill>
                <a:latin typeface="標楷體" pitchFamily="65" charset="-120"/>
                <a:ea typeface="標楷體" pitchFamily="65" charset="-120"/>
              </a:rPr>
              <a:t>章</a:t>
            </a:r>
            <a:endParaRPr lang="zh-TW" altLang="en-US" sz="3200" dirty="0">
              <a:solidFill>
                <a:srgbClr val="000099"/>
              </a:solidFill>
              <a:latin typeface="標楷體" pitchFamily="65" charset="-120"/>
              <a:ea typeface="標楷體" pitchFamily="65" charset="-120"/>
            </a:endParaRPr>
          </a:p>
          <a:p>
            <a:pPr marL="273050" lvl="1" indent="-273050">
              <a:buClr>
                <a:srgbClr val="0BD0D9"/>
              </a:buClr>
              <a:buSzPct val="95000"/>
            </a:pPr>
            <a:endParaRPr lang="zh-TW" altLang="en-US" sz="3200" dirty="0">
              <a:solidFill>
                <a:srgbClr val="990000"/>
              </a:solidFill>
              <a:latin typeface="標楷體" pitchFamily="65" charset="-120"/>
              <a:ea typeface="標楷體" pitchFamily="65" charset="-120"/>
            </a:endParaRPr>
          </a:p>
          <a:p>
            <a:endParaRPr lang="en-US" altLang="zh-TW" sz="3200" dirty="0" smtClean="0">
              <a:solidFill>
                <a:srgbClr val="990000"/>
              </a:solidFill>
              <a:latin typeface="標楷體" pitchFamily="65" charset="-120"/>
              <a:ea typeface="標楷體" pitchFamily="65" charset="-120"/>
            </a:endParaRPr>
          </a:p>
          <a:p>
            <a:endParaRPr lang="zh-TW" altLang="en-US" sz="3200" dirty="0" smtClean="0">
              <a:solidFill>
                <a:srgbClr val="990000"/>
              </a:solidFill>
              <a:latin typeface="標楷體" pitchFamily="65" charset="-120"/>
              <a:ea typeface="標楷體" pitchFamily="65" charset="-120"/>
            </a:endParaRPr>
          </a:p>
          <a:p>
            <a:endParaRPr lang="zh-TW" altLang="en-US" dirty="0" smtClean="0">
              <a:ea typeface="新細明體" pitchFamily="18" charset="-120"/>
            </a:endParaRPr>
          </a:p>
        </p:txBody>
      </p:sp>
      <p:sp>
        <p:nvSpPr>
          <p:cNvPr id="71685" name="Rectangle 5"/>
          <p:cNvSpPr>
            <a:spLocks noGrp="1"/>
          </p:cNvSpPr>
          <p:nvPr>
            <p:ph type="title"/>
          </p:nvPr>
        </p:nvSpPr>
        <p:spPr bwMode="auto">
          <a:xfrm>
            <a:off x="395288" y="4762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zh-TW" altLang="en-US" b="0" dirty="0" smtClean="0">
                <a:effectLst/>
                <a:latin typeface="標楷體" pitchFamily="65" charset="-120"/>
                <a:ea typeface="標楷體" pitchFamily="65" charset="-120"/>
              </a:rPr>
              <a:t>相關法令</a:t>
            </a:r>
          </a:p>
        </p:txBody>
      </p:sp>
    </p:spTree>
    <p:extLst>
      <p:ext uri="{BB962C8B-B14F-4D97-AF65-F5344CB8AC3E}">
        <p14:creationId xmlns:p14="http://schemas.microsoft.com/office/powerpoint/2010/main" val="3501094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5643</TotalTime>
  <Words>7113</Words>
  <Application>Microsoft Office PowerPoint</Application>
  <PresentationFormat>如螢幕大小 (4:3)</PresentationFormat>
  <Paragraphs>666</Paragraphs>
  <Slides>66</Slides>
  <Notes>49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66</vt:i4>
      </vt:variant>
    </vt:vector>
  </HeadingPairs>
  <TitlesOfParts>
    <vt:vector size="68" baseType="lpstr">
      <vt:lpstr>佈景主題1</vt:lpstr>
      <vt:lpstr>Document</vt:lpstr>
      <vt:lpstr>檔案清理、鑑定與銷毀</vt:lpstr>
      <vt:lpstr>大  綱</vt:lpstr>
      <vt:lpstr>排除檔案法適用之機關</vt:lpstr>
      <vt:lpstr>檔案清理與銷毀</vt:lpstr>
      <vt:lpstr>檔案清理與銷毀(續）</vt:lpstr>
      <vt:lpstr>檔案清理與鑑定之意義與目的</vt:lpstr>
      <vt:lpstr>檔案清理與鑑定之關係</vt:lpstr>
      <vt:lpstr>檔案銷毀</vt:lpstr>
      <vt:lpstr>相關法令</vt:lpstr>
      <vt:lpstr>PowerPoint 簡報</vt:lpstr>
      <vt:lpstr>檔案銷毀作業原則</vt:lpstr>
      <vt:lpstr>檔案銷毀作業程序</vt:lpstr>
      <vt:lpstr>制定檔案銷毀計畫　</vt:lpstr>
      <vt:lpstr>制定檔案銷毀計畫（續）</vt:lpstr>
      <vt:lpstr>PowerPoint 簡報</vt:lpstr>
      <vt:lpstr>編製檔案銷毀目錄</vt:lpstr>
      <vt:lpstr>  檔案銷毀目錄(案卷)樣例</vt:lpstr>
      <vt:lpstr>  檔案銷毀目錄(案件)</vt:lpstr>
      <vt:lpstr>銷毀目錄填表說明</vt:lpstr>
      <vt:lpstr>　檔案銷毀目錄核審作業 </vt:lpstr>
      <vt:lpstr>銷毀目錄送審作業</vt:lpstr>
      <vt:lpstr>PowerPoint 簡報</vt:lpstr>
      <vt:lpstr>PowerPoint 簡報</vt:lpstr>
      <vt:lpstr>銷毀目錄送審作業程序</vt:lpstr>
      <vt:lpstr>執行檔案銷毀及續存作業</vt:lpstr>
      <vt:lpstr>特殊狀況檔案之處理</vt:lpstr>
      <vt:lpstr>機關配合事項</vt:lpstr>
      <vt:lpstr>劃定檔案清理範圍</vt:lpstr>
      <vt:lpstr>辦理檔案保存價值鑑定</vt:lpstr>
      <vt:lpstr>檔案鑑定原則 鑑定規範第13點</vt:lpstr>
      <vt:lpstr>檔案鑑定原則(續)</vt:lpstr>
      <vt:lpstr>檔案鑑定原則(續)</vt:lpstr>
      <vt:lpstr>檔案鑑定原則(續)</vt:lpstr>
      <vt:lpstr>檔案鑑定時機 施行細則第13條</vt:lpstr>
      <vt:lpstr>檔案鑑定步驟</vt:lpstr>
      <vt:lpstr>確立檔案鑑定目的及範圍</vt:lpstr>
      <vt:lpstr>分析機關背景及檔案概況</vt:lpstr>
      <vt:lpstr>選擇鑑定方式 鑑定規範第6點</vt:lpstr>
      <vt:lpstr>★財政部賦稅署職能宏觀分析</vt:lpstr>
      <vt:lpstr>選擇鑑定方法 鑑定規範第11點</vt:lpstr>
      <vt:lpstr>擇定適用鑑定基準鑑定規範第12點</vt:lpstr>
      <vt:lpstr>擇定適用鑑定基準(續)</vt:lpstr>
      <vt:lpstr>擇定適用鑑定基準(續)</vt:lpstr>
      <vt:lpstr>擇定適用鑑定基準(續)</vt:lpstr>
      <vt:lpstr>擇定適用鑑定基準(續)</vt:lpstr>
      <vt:lpstr>撰寫鑑定報告 鑑定規範第19點</vt:lpstr>
      <vt:lpstr>哪些檔案應永久保存？</vt:lpstr>
      <vt:lpstr>哪些檔案應永久保存？（續）</vt:lpstr>
      <vt:lpstr>哪些檔案應永久保存？ （續）</vt:lpstr>
      <vt:lpstr>哪些檔案應永久保存？（續）</vt:lpstr>
      <vt:lpstr>哪些檔案應永久保存？（續）</vt:lpstr>
      <vt:lpstr>哪些檔案應永久保存？（續）</vt:lpstr>
      <vt:lpstr>哪些檔案應永久保存？（續）</vt:lpstr>
      <vt:lpstr>PowerPoint 簡報</vt:lpstr>
      <vt:lpstr>計畫性檔案清理之意義與目的</vt:lpstr>
      <vt:lpstr>計畫性檔案清理做法</vt:lpstr>
      <vt:lpstr>計畫性檔案清理做法</vt:lpstr>
      <vt:lpstr>計畫性檔案清理做法</vt:lpstr>
      <vt:lpstr>計畫性檔案清理做法</vt:lpstr>
      <vt:lpstr>計畫性檔案清理做法</vt:lpstr>
      <vt:lpstr>計畫性檔案清理做法</vt:lpstr>
      <vt:lpstr>計畫性檔案清理做法</vt:lpstr>
      <vt:lpstr>計畫性檔案清理做法</vt:lpstr>
      <vt:lpstr>PowerPoint 簡報</vt:lpstr>
      <vt:lpstr>進行檔案清理處置</vt:lpstr>
      <vt:lpstr>感謝聆聽 敬請指教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檔案清理與鑑定</dc:title>
  <dc:creator>600040</dc:creator>
  <cp:lastModifiedBy>宋曉穎</cp:lastModifiedBy>
  <cp:revision>366</cp:revision>
  <cp:lastPrinted>2014-10-29T08:33:06Z</cp:lastPrinted>
  <dcterms:created xsi:type="dcterms:W3CDTF">2011-02-21T03:56:40Z</dcterms:created>
  <dcterms:modified xsi:type="dcterms:W3CDTF">2015-12-08T00:50:22Z</dcterms:modified>
</cp:coreProperties>
</file>